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60" r:id="rId3"/>
    <p:sldId id="279" r:id="rId4"/>
    <p:sldId id="259" r:id="rId5"/>
    <p:sldId id="261" r:id="rId6"/>
    <p:sldId id="280" r:id="rId7"/>
    <p:sldId id="262" r:id="rId8"/>
    <p:sldId id="263" r:id="rId9"/>
    <p:sldId id="264" r:id="rId10"/>
    <p:sldId id="265" r:id="rId11"/>
    <p:sldId id="271" r:id="rId12"/>
    <p:sldId id="273" r:id="rId13"/>
    <p:sldId id="278" r:id="rId14"/>
    <p:sldId id="272" r:id="rId15"/>
    <p:sldId id="274" r:id="rId16"/>
    <p:sldId id="276" r:id="rId17"/>
    <p:sldId id="275" r:id="rId18"/>
  </p:sldIdLst>
  <p:sldSz cx="12192000" cy="6858000"/>
  <p:notesSz cx="6797675" cy="9928225"/>
  <p:defaultTextStyle>
    <a:defPPr>
      <a:defRPr lang="fr-CH"/>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ce LONFAT" initials="LL" lastIdx="1" clrIdx="0">
    <p:extLst>
      <p:ext uri="{19B8F6BF-5375-455C-9EA6-DF929625EA0E}">
        <p15:presenceInfo xmlns:p15="http://schemas.microsoft.com/office/powerpoint/2012/main" userId="S-1-5-21-623505572-1301678141-20206299-468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6600"/>
    <a:srgbClr val="008000"/>
    <a:srgbClr val="E1282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73390" autoAdjust="0"/>
  </p:normalViewPr>
  <p:slideViewPr>
    <p:cSldViewPr snapToGrid="0">
      <p:cViewPr varScale="1">
        <p:scale>
          <a:sx n="57" d="100"/>
          <a:sy n="57" d="100"/>
        </p:scale>
        <p:origin x="1440" y="42"/>
      </p:cViewPr>
      <p:guideLst/>
    </p:cSldViewPr>
  </p:slideViewPr>
  <p:notesTextViewPr>
    <p:cViewPr>
      <p:scale>
        <a:sx n="1" d="1"/>
        <a:sy n="1" d="1"/>
      </p:scale>
      <p:origin x="0" y="0"/>
    </p:cViewPr>
  </p:notesTextViewPr>
  <p:notesViewPr>
    <p:cSldViewPr snapToGrid="0">
      <p:cViewPr varScale="1">
        <p:scale>
          <a:sx n="78" d="100"/>
          <a:sy n="78" d="100"/>
        </p:scale>
        <p:origin x="397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03T08:57:29.774" idx="1">
    <p:pos x="10" y="10"/>
    <p:text>Constitution fédérale de la Confédération suisse du 18 avril 1999 (Etat le 1er janvier 2018), plus précisément l’article 2 : elle veille à garantir une égalité des chances aussi grande que possible.ainsi que l’art 8 : nul ne doit subir de discrimination du fait d’une déficience corporelle, mentale ou psychique. Art 11 : Les enfants et les jeunes ont droit à une protection particulière de leur intégrité et à l’encouragement de leur développement.
 Loi fédérale sur l’élimination des inégalités frappant les personnes handicapées (LHand) du 13 décembre 2002</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pied de page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fr-CH"/>
          </a:p>
        </p:txBody>
      </p:sp>
    </p:spTree>
    <p:extLst>
      <p:ext uri="{BB962C8B-B14F-4D97-AF65-F5344CB8AC3E}">
        <p14:creationId xmlns:p14="http://schemas.microsoft.com/office/powerpoint/2010/main" val="1537582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22153D6E-02CD-4B5C-8360-2EB5A232AEF9}" type="datetimeFigureOut">
              <a:rPr lang="fr-CH" smtClean="0"/>
              <a:t>16.11.2019</a:t>
            </a:fld>
            <a:endParaRPr lang="fr-CH"/>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pied de pa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0F98912-22E2-4B7D-A63C-83A217EDB8A5}" type="slidenum">
              <a:rPr lang="fr-CH" smtClean="0"/>
              <a:t>‹#›</a:t>
            </a:fld>
            <a:endParaRPr lang="fr-CH"/>
          </a:p>
        </p:txBody>
      </p:sp>
    </p:spTree>
    <p:extLst>
      <p:ext uri="{BB962C8B-B14F-4D97-AF65-F5344CB8AC3E}">
        <p14:creationId xmlns:p14="http://schemas.microsoft.com/office/powerpoint/2010/main" val="688372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D0F98912-22E2-4B7D-A63C-83A217EDB8A5}" type="slidenum">
              <a:rPr lang="fr-CH" smtClean="0"/>
              <a:t>1</a:t>
            </a:fld>
            <a:endParaRPr lang="fr-CH"/>
          </a:p>
        </p:txBody>
      </p:sp>
    </p:spTree>
    <p:extLst>
      <p:ext uri="{BB962C8B-B14F-4D97-AF65-F5344CB8AC3E}">
        <p14:creationId xmlns:p14="http://schemas.microsoft.com/office/powerpoint/2010/main" val="2926122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smtClean="0"/>
              <a:t>GD</a:t>
            </a:r>
          </a:p>
          <a:p>
            <a:endParaRPr lang="fr-CH"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3E11C6-58E7-4E6A-89EF-97870936F727}" type="slidenum">
              <a:rPr kumimoji="0" lang="fr-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fr-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7180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smtClean="0"/>
              <a:t>Mesures</a:t>
            </a:r>
            <a:r>
              <a:rPr lang="fr-CH" baseline="0" dirty="0" smtClean="0"/>
              <a:t> progressives = ^maximise les chances de rester dans le système en vue d’un projet </a:t>
            </a:r>
            <a:r>
              <a:rPr lang="fr-CH" baseline="0" dirty="0" err="1" smtClean="0"/>
              <a:t>profesisonnel</a:t>
            </a:r>
            <a:r>
              <a:rPr lang="fr-CH" baseline="0" dirty="0" smtClean="0"/>
              <a:t> dans le premier marché du </a:t>
            </a:r>
            <a:r>
              <a:rPr lang="fr-CH" baseline="0" dirty="0" err="1" smtClean="0"/>
              <a:t>tarvai</a:t>
            </a:r>
            <a:endParaRPr lang="fr-CH" baseline="0" dirty="0" smtClean="0"/>
          </a:p>
          <a:p>
            <a:r>
              <a:rPr lang="fr-CH" baseline="0" dirty="0" smtClean="0"/>
              <a:t>Exemple EPFL/FOVAHM/STRUCTURES RESOSURCES OES : CT centrales</a:t>
            </a:r>
          </a:p>
          <a:p>
            <a:r>
              <a:rPr lang="fr-CH" b="1" baseline="0" dirty="0" smtClean="0">
                <a:solidFill>
                  <a:srgbClr val="FF0000"/>
                </a:solidFill>
              </a:rPr>
              <a:t>La compensation des </a:t>
            </a:r>
            <a:r>
              <a:rPr lang="fr-CH" b="1" baseline="0" dirty="0" err="1" smtClean="0">
                <a:solidFill>
                  <a:srgbClr val="FF0000"/>
                </a:solidFill>
              </a:rPr>
              <a:t>désavantge</a:t>
            </a:r>
            <a:r>
              <a:rPr lang="fr-CH" b="1" baseline="0" dirty="0" smtClean="0">
                <a:solidFill>
                  <a:srgbClr val="FF0000"/>
                </a:solidFill>
              </a:rPr>
              <a:t> remet en question certaines pratiques d’évaluation sommatives</a:t>
            </a:r>
          </a:p>
          <a:p>
            <a:r>
              <a:rPr lang="fr-CH" b="0" baseline="0" dirty="0" smtClean="0">
                <a:solidFill>
                  <a:srgbClr val="FF0000"/>
                </a:solidFill>
              </a:rPr>
              <a:t>Objectiver le </a:t>
            </a:r>
            <a:r>
              <a:rPr lang="fr-CH" b="0" baseline="0" dirty="0" err="1" smtClean="0">
                <a:solidFill>
                  <a:srgbClr val="FF0000"/>
                </a:solidFill>
              </a:rPr>
              <a:t>noiveau</a:t>
            </a:r>
            <a:r>
              <a:rPr lang="fr-CH" b="0" baseline="0" dirty="0" smtClean="0">
                <a:solidFill>
                  <a:srgbClr val="FF0000"/>
                </a:solidFill>
              </a:rPr>
              <a:t> de l’élève à partir de quand sommes nous dans un PA ?</a:t>
            </a:r>
          </a:p>
          <a:p>
            <a:endParaRPr lang="fr-CH" b="1" dirty="0">
              <a:solidFill>
                <a:srgbClr val="FF0000"/>
              </a:solidFill>
            </a:endParaRP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3E11C6-58E7-4E6A-89EF-97870936F727}" type="slidenum">
              <a:rPr kumimoji="0" lang="fr-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fr-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9992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smtClean="0"/>
              <a:t>GD</a:t>
            </a:r>
            <a:endParaRPr lang="fr-CH"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3E11C6-58E7-4E6A-89EF-97870936F727}" type="slidenum">
              <a:rPr kumimoji="0" lang="fr-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r-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5061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smtClean="0"/>
              <a:t>GD </a:t>
            </a:r>
          </a:p>
          <a:p>
            <a:r>
              <a:rPr lang="fr-CH" dirty="0" smtClean="0"/>
              <a:t>Aide</a:t>
            </a:r>
            <a:r>
              <a:rPr lang="fr-CH" baseline="0" dirty="0" smtClean="0"/>
              <a:t> de l’enseignant, intervention de </a:t>
            </a:r>
            <a:r>
              <a:rPr lang="fr-CH" baseline="0" dirty="0" err="1" smtClean="0"/>
              <a:t>l?ES</a:t>
            </a:r>
            <a:r>
              <a:rPr lang="fr-CH" baseline="0" dirty="0" smtClean="0"/>
              <a:t>, mesures </a:t>
            </a:r>
            <a:r>
              <a:rPr lang="fr-CH" baseline="0" dirty="0" err="1" smtClean="0"/>
              <a:t>pédagog</a:t>
            </a:r>
            <a:r>
              <a:rPr lang="fr-CH" baseline="0" dirty="0" smtClean="0"/>
              <a:t> th, aide des parents…</a:t>
            </a:r>
            <a:endParaRPr lang="fr-CH" dirty="0" smtClean="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fr-CH" sz="1200" dirty="0" smtClean="0">
                <a:sym typeface="Wingdings" panose="05000000000000000000" pitchFamily="2" charset="2"/>
              </a:rPr>
              <a:t>Travail spécifique via l’API sur le fonctionnement de l’élève où</a:t>
            </a:r>
            <a:r>
              <a:rPr lang="fr-CH" sz="1200" baseline="0" dirty="0" smtClean="0">
                <a:sym typeface="Wingdings" panose="05000000000000000000" pitchFamily="2" charset="2"/>
              </a:rPr>
              <a:t> et comment le </a:t>
            </a:r>
            <a:r>
              <a:rPr lang="fr-CH" sz="1200" baseline="0" dirty="0" err="1" smtClean="0">
                <a:sym typeface="Wingdings" panose="05000000000000000000" pitchFamily="2" charset="2"/>
              </a:rPr>
              <a:t>bloquage</a:t>
            </a:r>
            <a:r>
              <a:rPr lang="fr-CH" sz="1200" baseline="0" dirty="0" smtClean="0">
                <a:sym typeface="Wingdings" panose="05000000000000000000" pitchFamily="2" charset="2"/>
              </a:rPr>
              <a:t> s’est mis en place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fr-CH" sz="1200" baseline="0" dirty="0" smtClean="0">
                <a:sym typeface="Wingdings" panose="05000000000000000000" pitchFamily="2" charset="2"/>
              </a:rPr>
              <a:t>Diagnostic = éclairage mais ne donne pas droit ou pas à l’aide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fr-CH" sz="1200" baseline="0" dirty="0" smtClean="0">
                <a:sym typeface="Wingdings" panose="05000000000000000000" pitchFamily="2" charset="2"/>
              </a:rPr>
              <a:t>La multiplication des signalements et des bilans contribue à la multiplication des mesures et des décisions. </a:t>
            </a:r>
            <a:endParaRPr lang="fr-CH" sz="1200" dirty="0" smtClean="0"/>
          </a:p>
          <a:p>
            <a:endParaRPr lang="fr-CH"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3E11C6-58E7-4E6A-89EF-97870936F727}" type="slidenum">
              <a:rPr kumimoji="0" lang="fr-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318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sz="1200" b="1" kern="1200" dirty="0" smtClean="0">
                <a:solidFill>
                  <a:schemeClr val="tx1"/>
                </a:solidFill>
                <a:effectLst/>
                <a:latin typeface="+mn-lt"/>
                <a:ea typeface="+mn-ea"/>
                <a:cs typeface="+mn-cs"/>
              </a:rPr>
              <a:t>Redonner la place au bon</a:t>
            </a:r>
            <a:r>
              <a:rPr lang="fr-CH" sz="1200" b="1" kern="1200" baseline="0" dirty="0" smtClean="0">
                <a:solidFill>
                  <a:schemeClr val="tx1"/>
                </a:solidFill>
                <a:effectLst/>
                <a:latin typeface="+mn-lt"/>
                <a:ea typeface="+mn-ea"/>
                <a:cs typeface="+mn-cs"/>
              </a:rPr>
              <a:t> sens et à oser différencier durant </a:t>
            </a:r>
            <a:r>
              <a:rPr lang="fr-CH" sz="1200" b="1" kern="1200" baseline="0" dirty="0" err="1" smtClean="0">
                <a:solidFill>
                  <a:schemeClr val="tx1"/>
                </a:solidFill>
                <a:effectLst/>
                <a:latin typeface="+mn-lt"/>
                <a:ea typeface="+mn-ea"/>
                <a:cs typeface="+mn-cs"/>
              </a:rPr>
              <a:t>lesphases</a:t>
            </a:r>
            <a:r>
              <a:rPr lang="fr-CH" sz="1200" b="1" kern="1200" baseline="0" dirty="0" smtClean="0">
                <a:solidFill>
                  <a:schemeClr val="tx1"/>
                </a:solidFill>
                <a:effectLst/>
                <a:latin typeface="+mn-lt"/>
                <a:ea typeface="+mn-ea"/>
                <a:cs typeface="+mn-cs"/>
              </a:rPr>
              <a:t> d’apprentissage.</a:t>
            </a:r>
          </a:p>
          <a:p>
            <a:endParaRPr lang="fr-CH" sz="1200" b="1" kern="1200" dirty="0" smtClean="0">
              <a:solidFill>
                <a:schemeClr val="tx1"/>
              </a:solidFill>
              <a:effectLst/>
              <a:latin typeface="+mn-lt"/>
              <a:ea typeface="+mn-ea"/>
              <a:cs typeface="+mn-cs"/>
            </a:endParaRPr>
          </a:p>
          <a:p>
            <a:r>
              <a:rPr lang="fr-CH" sz="1200" b="1" kern="1200" dirty="0" smtClean="0">
                <a:solidFill>
                  <a:schemeClr val="tx1"/>
                </a:solidFill>
                <a:effectLst/>
                <a:latin typeface="+mn-lt"/>
                <a:ea typeface="+mn-ea"/>
                <a:cs typeface="+mn-cs"/>
              </a:rPr>
              <a:t>Quelques mesures de différenciation ne demandant pas de décision formelle </a:t>
            </a:r>
            <a:r>
              <a:rPr lang="fr-CH" sz="1200" b="1" kern="1200" baseline="0" dirty="0" smtClean="0">
                <a:solidFill>
                  <a:schemeClr val="tx1"/>
                </a:solidFill>
                <a:effectLst/>
                <a:latin typeface="+mn-lt"/>
                <a:ea typeface="+mn-ea"/>
                <a:cs typeface="+mn-cs"/>
              </a:rPr>
              <a:t> demandées par le chef SE :</a:t>
            </a:r>
            <a:endParaRPr lang="fr-CH" sz="900" kern="1200" dirty="0" smtClean="0">
              <a:solidFill>
                <a:schemeClr val="tx1"/>
              </a:solidFill>
              <a:effectLst/>
              <a:latin typeface="+mn-lt"/>
              <a:ea typeface="+mn-ea"/>
              <a:cs typeface="+mn-cs"/>
            </a:endParaRPr>
          </a:p>
          <a:p>
            <a:r>
              <a:rPr lang="fr-CH" sz="1200" kern="1200" dirty="0" smtClean="0">
                <a:solidFill>
                  <a:schemeClr val="tx1"/>
                </a:solidFill>
                <a:effectLst/>
                <a:latin typeface="+mn-lt"/>
                <a:ea typeface="+mn-ea"/>
                <a:cs typeface="+mn-cs"/>
              </a:rPr>
              <a:t> </a:t>
            </a:r>
          </a:p>
          <a:p>
            <a:r>
              <a:rPr lang="fr-CH" sz="1200" kern="1200" dirty="0" smtClean="0">
                <a:solidFill>
                  <a:schemeClr val="tx1"/>
                </a:solidFill>
                <a:effectLst/>
                <a:latin typeface="+mn-lt"/>
                <a:ea typeface="+mn-ea"/>
                <a:cs typeface="+mn-cs"/>
              </a:rPr>
              <a:t>Dans le cadre de la différenciation, même sans diagnostic, l’enseignant a le droit/devoir de… :</a:t>
            </a:r>
          </a:p>
          <a:p>
            <a:r>
              <a:rPr lang="fr-CH" sz="1200" kern="1200" dirty="0" smtClean="0">
                <a:solidFill>
                  <a:schemeClr val="tx1"/>
                </a:solidFill>
                <a:effectLst/>
                <a:latin typeface="+mn-lt"/>
                <a:ea typeface="+mn-ea"/>
                <a:cs typeface="+mn-cs"/>
              </a:rPr>
              <a:t> </a:t>
            </a:r>
          </a:p>
          <a:p>
            <a:pPr lvl="0"/>
            <a:r>
              <a:rPr lang="fr-CH" sz="1200" kern="1200" dirty="0" smtClean="0">
                <a:solidFill>
                  <a:schemeClr val="tx1"/>
                </a:solidFill>
                <a:effectLst/>
                <a:latin typeface="+mn-lt"/>
                <a:ea typeface="+mn-ea"/>
                <a:cs typeface="+mn-cs"/>
              </a:rPr>
              <a:t>Favoriser les possibilités d’apprentissages égales pour tous les individus.</a:t>
            </a:r>
          </a:p>
          <a:p>
            <a:pPr lvl="0"/>
            <a:r>
              <a:rPr lang="fr-CH" sz="1200" kern="1200" dirty="0" smtClean="0">
                <a:solidFill>
                  <a:schemeClr val="tx1"/>
                </a:solidFill>
                <a:effectLst/>
                <a:latin typeface="+mn-lt"/>
                <a:ea typeface="+mn-ea"/>
                <a:cs typeface="+mn-cs"/>
              </a:rPr>
              <a:t>Réfléchir aux besoins diversifiés des élèves et de l’entité classe, planifier en fonction des besoins de ceux-ci.</a:t>
            </a:r>
          </a:p>
          <a:p>
            <a:pPr lvl="0"/>
            <a:r>
              <a:rPr lang="fr-CH" sz="1200" kern="1200" dirty="0" smtClean="0">
                <a:solidFill>
                  <a:schemeClr val="tx1"/>
                </a:solidFill>
                <a:effectLst/>
                <a:latin typeface="+mn-lt"/>
                <a:ea typeface="+mn-ea"/>
                <a:cs typeface="+mn-cs"/>
              </a:rPr>
              <a:t>Maintenir des exigences élevées pour tous.</a:t>
            </a:r>
          </a:p>
          <a:p>
            <a:pPr lvl="0"/>
            <a:r>
              <a:rPr lang="fr-CH" sz="1200" kern="1200" dirty="0" smtClean="0">
                <a:solidFill>
                  <a:schemeClr val="tx1"/>
                </a:solidFill>
                <a:effectLst/>
                <a:latin typeface="+mn-lt"/>
                <a:ea typeface="+mn-ea"/>
                <a:cs typeface="+mn-cs"/>
              </a:rPr>
              <a:t>Assurer un climat de classe ferme et bienveillant.</a:t>
            </a:r>
          </a:p>
          <a:p>
            <a:pPr lvl="0"/>
            <a:r>
              <a:rPr lang="fr-CH" sz="1200" kern="1200" dirty="0" smtClean="0">
                <a:solidFill>
                  <a:schemeClr val="tx1"/>
                </a:solidFill>
                <a:effectLst/>
                <a:latin typeface="+mn-lt"/>
                <a:ea typeface="+mn-ea"/>
                <a:cs typeface="+mn-cs"/>
              </a:rPr>
              <a:t>Rassurer – encourager – féliciter – responsabiliser.</a:t>
            </a:r>
          </a:p>
          <a:p>
            <a:pPr lvl="0"/>
            <a:r>
              <a:rPr lang="fr-CH" sz="1200" kern="1200" dirty="0" smtClean="0">
                <a:solidFill>
                  <a:schemeClr val="tx1"/>
                </a:solidFill>
                <a:effectLst/>
                <a:latin typeface="+mn-lt"/>
                <a:ea typeface="+mn-ea"/>
                <a:cs typeface="+mn-cs"/>
              </a:rPr>
              <a:t>Développer une culture de la différence.</a:t>
            </a:r>
          </a:p>
          <a:p>
            <a:pPr lvl="0"/>
            <a:r>
              <a:rPr lang="fr-CH" sz="1200" kern="1200" dirty="0" smtClean="0">
                <a:solidFill>
                  <a:schemeClr val="tx1"/>
                </a:solidFill>
                <a:effectLst/>
                <a:latin typeface="+mn-lt"/>
                <a:ea typeface="+mn-ea"/>
                <a:cs typeface="+mn-cs"/>
              </a:rPr>
              <a:t>…</a:t>
            </a:r>
          </a:p>
          <a:p>
            <a:r>
              <a:rPr lang="fr-CH" sz="1200" kern="1200" dirty="0" smtClean="0">
                <a:solidFill>
                  <a:schemeClr val="tx1"/>
                </a:solidFill>
                <a:effectLst/>
                <a:latin typeface="+mn-lt"/>
                <a:ea typeface="+mn-ea"/>
                <a:cs typeface="+mn-cs"/>
              </a:rPr>
              <a:t> </a:t>
            </a:r>
          </a:p>
          <a:p>
            <a:pPr lvl="0"/>
            <a:r>
              <a:rPr lang="fr-CH" sz="1200" b="1" kern="1200" dirty="0" smtClean="0">
                <a:solidFill>
                  <a:schemeClr val="tx1"/>
                </a:solidFill>
                <a:effectLst/>
                <a:latin typeface="+mn-lt"/>
                <a:ea typeface="+mn-ea"/>
                <a:cs typeface="+mn-cs"/>
              </a:rPr>
              <a:t>Quelques exemples également pour les évaluations :</a:t>
            </a:r>
            <a:endParaRPr lang="fr-CH" sz="1200" kern="1200" dirty="0" smtClean="0">
              <a:solidFill>
                <a:schemeClr val="tx1"/>
              </a:solidFill>
              <a:effectLst/>
              <a:latin typeface="+mn-lt"/>
              <a:ea typeface="+mn-ea"/>
              <a:cs typeface="+mn-cs"/>
            </a:endParaRPr>
          </a:p>
          <a:p>
            <a:pPr lvl="1"/>
            <a:r>
              <a:rPr lang="fr-CH" sz="1200" kern="1200" dirty="0" smtClean="0">
                <a:solidFill>
                  <a:schemeClr val="tx1"/>
                </a:solidFill>
                <a:effectLst/>
                <a:latin typeface="+mn-lt"/>
                <a:ea typeface="+mn-ea"/>
                <a:cs typeface="+mn-cs"/>
              </a:rPr>
              <a:t>Remettre un support écrit ou différent (fichier informatique) – éviter la copie – notes lisibles.</a:t>
            </a:r>
          </a:p>
          <a:p>
            <a:pPr lvl="1"/>
            <a:r>
              <a:rPr lang="fr-CH" sz="1200" kern="1200" dirty="0" smtClean="0">
                <a:solidFill>
                  <a:schemeClr val="tx1"/>
                </a:solidFill>
                <a:effectLst/>
                <a:latin typeface="+mn-lt"/>
                <a:ea typeface="+mn-ea"/>
                <a:cs typeface="+mn-cs"/>
              </a:rPr>
              <a:t>Privilégier les questions à choix multiples ou les réponses numérotées, simplifier la forme de la réponse.</a:t>
            </a:r>
          </a:p>
          <a:p>
            <a:pPr lvl="1"/>
            <a:r>
              <a:rPr lang="fr-CH" sz="1200" kern="1200" dirty="0" smtClean="0">
                <a:solidFill>
                  <a:schemeClr val="tx1"/>
                </a:solidFill>
                <a:effectLst/>
                <a:latin typeface="+mn-lt"/>
                <a:ea typeface="+mn-ea"/>
                <a:cs typeface="+mn-cs"/>
              </a:rPr>
              <a:t>Autoriser les questions de compréhension.</a:t>
            </a:r>
          </a:p>
          <a:p>
            <a:pPr lvl="1"/>
            <a:r>
              <a:rPr lang="fr-CH" sz="1200" kern="1200" dirty="0" smtClean="0">
                <a:solidFill>
                  <a:schemeClr val="tx1"/>
                </a:solidFill>
                <a:effectLst/>
                <a:latin typeface="+mn-lt"/>
                <a:ea typeface="+mn-ea"/>
                <a:cs typeface="+mn-cs"/>
              </a:rPr>
              <a:t>Proposer un écran d’isolement, éviter les </a:t>
            </a:r>
            <a:r>
              <a:rPr lang="fr-CH" sz="1200" kern="1200" dirty="0" err="1" smtClean="0">
                <a:solidFill>
                  <a:schemeClr val="tx1"/>
                </a:solidFill>
                <a:effectLst/>
                <a:latin typeface="+mn-lt"/>
                <a:ea typeface="+mn-ea"/>
                <a:cs typeface="+mn-cs"/>
              </a:rPr>
              <a:t>stimulis</a:t>
            </a:r>
            <a:r>
              <a:rPr lang="fr-CH" sz="1200" kern="1200" dirty="0" smtClean="0">
                <a:solidFill>
                  <a:schemeClr val="tx1"/>
                </a:solidFill>
                <a:effectLst/>
                <a:latin typeface="+mn-lt"/>
                <a:ea typeface="+mn-ea"/>
                <a:cs typeface="+mn-cs"/>
              </a:rPr>
              <a:t>.</a:t>
            </a:r>
          </a:p>
          <a:p>
            <a:pPr lvl="1"/>
            <a:r>
              <a:rPr lang="fr-CH" sz="1200" kern="1200" dirty="0" smtClean="0">
                <a:solidFill>
                  <a:schemeClr val="tx1"/>
                </a:solidFill>
                <a:effectLst/>
                <a:latin typeface="+mn-lt"/>
                <a:ea typeface="+mn-ea"/>
                <a:cs typeface="+mn-cs"/>
              </a:rPr>
              <a:t>Mettre à disposition des supports visuels, des documents écrits.</a:t>
            </a:r>
          </a:p>
          <a:p>
            <a:pPr lvl="1"/>
            <a:r>
              <a:rPr lang="fr-CH" sz="1200" kern="1200" dirty="0" smtClean="0">
                <a:solidFill>
                  <a:schemeClr val="tx1"/>
                </a:solidFill>
                <a:effectLst/>
                <a:latin typeface="+mn-lt"/>
                <a:ea typeface="+mn-ea"/>
                <a:cs typeface="+mn-cs"/>
              </a:rPr>
              <a:t>Utiliser les repères spatio-temporels favorisant l’organisation (Time </a:t>
            </a:r>
            <a:r>
              <a:rPr lang="fr-CH" sz="1200" kern="1200" dirty="0" err="1" smtClean="0">
                <a:solidFill>
                  <a:schemeClr val="tx1"/>
                </a:solidFill>
                <a:effectLst/>
                <a:latin typeface="+mn-lt"/>
                <a:ea typeface="+mn-ea"/>
                <a:cs typeface="+mn-cs"/>
              </a:rPr>
              <a:t>Timer</a:t>
            </a:r>
            <a:r>
              <a:rPr lang="fr-CH" sz="1200" kern="1200" dirty="0" smtClean="0">
                <a:solidFill>
                  <a:schemeClr val="tx1"/>
                </a:solidFill>
                <a:effectLst/>
                <a:latin typeface="+mn-lt"/>
                <a:ea typeface="+mn-ea"/>
                <a:cs typeface="+mn-cs"/>
              </a:rPr>
              <a:t>, minuteur…).</a:t>
            </a:r>
          </a:p>
          <a:p>
            <a:pPr lvl="1"/>
            <a:r>
              <a:rPr lang="fr-CH" sz="1200" kern="1200" dirty="0" smtClean="0">
                <a:solidFill>
                  <a:schemeClr val="tx1"/>
                </a:solidFill>
                <a:effectLst/>
                <a:latin typeface="+mn-lt"/>
                <a:ea typeface="+mn-ea"/>
                <a:cs typeface="+mn-cs"/>
              </a:rPr>
              <a:t>Aménager la place de travail en fonction des besoins.</a:t>
            </a:r>
          </a:p>
          <a:p>
            <a:pPr lvl="1"/>
            <a:r>
              <a:rPr lang="fr-CH" sz="1200" kern="1200" dirty="0" smtClean="0">
                <a:solidFill>
                  <a:schemeClr val="tx1"/>
                </a:solidFill>
                <a:effectLst/>
                <a:latin typeface="+mn-lt"/>
                <a:ea typeface="+mn-ea"/>
                <a:cs typeface="+mn-cs"/>
              </a:rPr>
              <a:t>…</a:t>
            </a:r>
          </a:p>
          <a:p>
            <a:endParaRPr lang="fr-CH"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3E11C6-58E7-4E6A-89EF-97870936F727}" type="slidenum">
              <a:rPr kumimoji="0" lang="fr-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954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smtClean="0"/>
              <a:t>GD</a:t>
            </a:r>
          </a:p>
          <a:p>
            <a:r>
              <a:rPr lang="fr-CH" dirty="0" smtClean="0"/>
              <a:t>Exemple du sec II et tertiaire</a:t>
            </a:r>
          </a:p>
          <a:p>
            <a:endParaRPr lang="fr-CH"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3E11C6-58E7-4E6A-89EF-97870936F727}" type="slidenum">
              <a:rPr kumimoji="0" lang="fr-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3612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smtClean="0"/>
              <a:t>INSP</a:t>
            </a:r>
          </a:p>
          <a:p>
            <a:r>
              <a:rPr lang="fr-CH" dirty="0" smtClean="0"/>
              <a:t>Attention à la verticalité : exemple de la dispense de note pas valable</a:t>
            </a:r>
            <a:r>
              <a:rPr lang="fr-CH" baseline="0" dirty="0" smtClean="0"/>
              <a:t> pour les branches </a:t>
            </a:r>
            <a:r>
              <a:rPr lang="fr-CH" baseline="0" dirty="0" err="1" smtClean="0"/>
              <a:t>certifiantes</a:t>
            </a:r>
            <a:r>
              <a:rPr lang="fr-CH" baseline="0" dirty="0" smtClean="0"/>
              <a:t> du sec 2</a:t>
            </a:r>
          </a:p>
          <a:p>
            <a:endParaRPr lang="fr-CH"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3E11C6-58E7-4E6A-89EF-97870936F727}" type="slidenum">
              <a:rPr kumimoji="0" lang="fr-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r-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046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spcBef>
                <a:spcPts val="1200"/>
              </a:spcBef>
              <a:spcAft>
                <a:spcPts val="600"/>
              </a:spcAft>
              <a:buNone/>
            </a:pPr>
            <a:r>
              <a:rPr lang="fr-FR" sz="1200" dirty="0" smtClean="0">
                <a:solidFill>
                  <a:schemeClr val="accent1">
                    <a:lumMod val="75000"/>
                  </a:schemeClr>
                </a:solidFill>
              </a:rPr>
              <a:t>Le principe de proportionnalité doit être respecté</a:t>
            </a:r>
            <a:r>
              <a:rPr lang="fr-FR" sz="1200" dirty="0" smtClean="0">
                <a:solidFill>
                  <a:schemeClr val="tx1"/>
                </a:solidFill>
              </a:rPr>
              <a:t>  </a:t>
            </a:r>
          </a:p>
          <a:p>
            <a:pPr marL="0" indent="0">
              <a:spcBef>
                <a:spcPts val="1200"/>
              </a:spcBef>
              <a:spcAft>
                <a:spcPts val="600"/>
              </a:spcAft>
              <a:buNone/>
            </a:pPr>
            <a:r>
              <a:rPr lang="fr-FR" sz="1200" dirty="0" smtClean="0">
                <a:solidFill>
                  <a:schemeClr val="tx1"/>
                </a:solidFill>
              </a:rPr>
              <a:t>c</a:t>
            </a:r>
            <a:r>
              <a:rPr lang="fr-CH" sz="1200" dirty="0" smtClean="0"/>
              <a:t>’est-à-dire que le rapport entre les ressources investies et les bénéfices procurés doit être équilibré (voir définition du principe, art. 11 </a:t>
            </a:r>
            <a:r>
              <a:rPr lang="fr-CH" sz="1200" dirty="0" err="1" smtClean="0"/>
              <a:t>Lhand</a:t>
            </a:r>
            <a:r>
              <a:rPr lang="fr-CH" sz="1200" dirty="0" smtClean="0"/>
              <a:t>).</a:t>
            </a:r>
          </a:p>
          <a:p>
            <a:endParaRPr lang="fr-CH" dirty="0" smtClean="0"/>
          </a:p>
          <a:p>
            <a:r>
              <a:rPr lang="fr-CH" dirty="0" smtClean="0"/>
              <a:t>Exemple : changer de couleur </a:t>
            </a:r>
            <a:r>
              <a:rPr lang="fr-CH" dirty="0" err="1" smtClean="0"/>
              <a:t>lorsuqe</a:t>
            </a:r>
            <a:r>
              <a:rPr lang="fr-CH" dirty="0" smtClean="0"/>
              <a:t> on</a:t>
            </a:r>
            <a:r>
              <a:rPr lang="fr-CH" baseline="0" dirty="0" smtClean="0"/>
              <a:t> laisse plus de temps</a:t>
            </a:r>
          </a:p>
          <a:p>
            <a:endParaRPr lang="fr-CH"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3E11C6-58E7-4E6A-89EF-97870936F727}" type="slidenum">
              <a:rPr kumimoji="0" lang="fr-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r-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1232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CH" sz="1200" b="1" kern="1200" dirty="0" smtClean="0">
                <a:solidFill>
                  <a:schemeClr val="tx1"/>
                </a:solidFill>
                <a:effectLst/>
                <a:latin typeface="+mn-lt"/>
                <a:ea typeface="+mn-ea"/>
                <a:cs typeface="+mn-cs"/>
              </a:rPr>
              <a:t>Mesures en lien avec la durée de l’examen</a:t>
            </a:r>
            <a:endParaRPr lang="fr-CH"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Octroyer du temps supplémentaire selon les situations en veillant que tous les objectifs soient évalués. </a:t>
            </a:r>
            <a:endParaRPr lang="fr-CH"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Réglementer des pauses, séquencer la passation de l’examen, l’étaler sur plusieurs moments (cycles primaires). </a:t>
            </a:r>
            <a:endParaRPr lang="fr-CH"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fr-CH" sz="1200" kern="1200" dirty="0" smtClean="0">
              <a:solidFill>
                <a:schemeClr val="tx1"/>
              </a:solidFill>
              <a:effectLst/>
              <a:latin typeface="+mn-lt"/>
              <a:ea typeface="+mn-ea"/>
              <a:cs typeface="+mn-cs"/>
            </a:endParaRPr>
          </a:p>
          <a:p>
            <a:pPr lvl="0"/>
            <a:r>
              <a:rPr lang="fr-CH" sz="1200" b="1" kern="1200" dirty="0" smtClean="0">
                <a:solidFill>
                  <a:schemeClr val="tx1"/>
                </a:solidFill>
                <a:effectLst/>
                <a:latin typeface="+mn-lt"/>
                <a:ea typeface="+mn-ea"/>
                <a:cs typeface="+mn-cs"/>
              </a:rPr>
              <a:t>Aides techniques, autres médias &amp; documents de référence </a:t>
            </a:r>
          </a:p>
          <a:p>
            <a:pPr lvl="0"/>
            <a:r>
              <a:rPr lang="fr-FR" sz="1200" kern="1200" dirty="0" smtClean="0">
                <a:solidFill>
                  <a:schemeClr val="tx1"/>
                </a:solidFill>
                <a:effectLst/>
                <a:latin typeface="+mn-lt"/>
                <a:ea typeface="+mn-ea"/>
                <a:cs typeface="+mn-cs"/>
              </a:rPr>
              <a:t>Autoriser l’utilisation de moyens auxiliaires de manière efficiente : ordinateur &amp; logiciels spécifiques, tablette, stylo lecteur (validés par l’enseignant).</a:t>
            </a:r>
            <a:endParaRPr lang="fr-CH"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Lire à voix haute des consignes (viser une aide technique dès le cycle 2 et pour la scolarité obligatoire).</a:t>
            </a:r>
            <a:endParaRPr lang="fr-CH"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Autoriser les calculettes, les tableaux de formules, répertoire des livrets… validés par l’enseignant (tant que l’objectif évalué n’est pas concerné).</a:t>
            </a:r>
            <a:endParaRPr lang="fr-CH"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Autoriser l’utilisation de dictionnaires ou logiciels orthographiques… validés par l’enseignant (tant que l’objectif évalué n’est pas concerné).</a:t>
            </a:r>
            <a:endParaRPr lang="fr-CH"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fr-CH" sz="1200" kern="1200" dirty="0" smtClean="0">
              <a:solidFill>
                <a:schemeClr val="tx1"/>
              </a:solidFill>
              <a:effectLst/>
              <a:latin typeface="+mn-lt"/>
              <a:ea typeface="+mn-ea"/>
              <a:cs typeface="+mn-cs"/>
            </a:endParaRPr>
          </a:p>
          <a:p>
            <a:pPr lvl="0"/>
            <a:r>
              <a:rPr lang="fr-CH" sz="1200" b="1" kern="1200" dirty="0" smtClean="0">
                <a:solidFill>
                  <a:schemeClr val="tx1"/>
                </a:solidFill>
                <a:effectLst/>
                <a:latin typeface="+mn-lt"/>
                <a:ea typeface="+mn-ea"/>
                <a:cs typeface="+mn-cs"/>
              </a:rPr>
              <a:t>Assistance individuelle</a:t>
            </a:r>
            <a:endParaRPr lang="fr-CH"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Favoriser un accompagnement par l’enseignant, l’enseignant spécialisé ou une autre personne (explication, verbalisation des graphiques, des illustrations...) prioritairement pour les élèves malvoyants, malentendants.</a:t>
            </a:r>
            <a:endParaRPr lang="fr-CH"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Aider à la communication, transcription simultanée de l’oral, articulation claire (présence des interprètes LPC, LSF…) pour la surdité. </a:t>
            </a:r>
            <a:endParaRPr lang="fr-CH"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Accompagner par une personne de confiance lors de la passation des épreuves hors de la classe (Prioritairement pour les élèves TSA - scolarité obligatoire).</a:t>
            </a:r>
            <a:endParaRPr lang="fr-CH"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Privilégier l’oral plutôt que l’écrit – l’écrit plutôt que l’oral (prioritairement pour les troubles sensoriels - scolarité obligatoire).</a:t>
            </a:r>
            <a:endParaRPr lang="fr-CH"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3E11C6-58E7-4E6A-89EF-97870936F727}" type="slidenum">
              <a:rPr kumimoji="0" lang="fr-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r-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6241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smtClean="0"/>
              <a:t>GD</a:t>
            </a:r>
            <a:endParaRPr lang="fr-CH"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3E11C6-58E7-4E6A-89EF-97870936F727}" type="slidenum">
              <a:rPr kumimoji="0" lang="fr-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r-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0432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A70CE32-826A-4BB2-9BC1-F250F46AC480}"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pitchFamily="1" charset="-128"/>
              <a:cs typeface="+mn-cs"/>
            </a:endParaRPr>
          </a:p>
        </p:txBody>
      </p:sp>
      <p:sp>
        <p:nvSpPr>
          <p:cNvPr id="5" name="Espace réservé des notes 4"/>
          <p:cNvSpPr>
            <a:spLocks noGrp="1"/>
          </p:cNvSpPr>
          <p:nvPr>
            <p:ph type="body" sz="quarter" idx="11"/>
          </p:nvPr>
        </p:nvSpPr>
        <p:spPr/>
        <p:txBody>
          <a:bodyPr/>
          <a:lstStyle/>
          <a:p>
            <a:pPr marL="342900" indent="-342900" fontAlgn="base">
              <a:spcBef>
                <a:spcPct val="0"/>
              </a:spcBef>
              <a:spcAft>
                <a:spcPts val="600"/>
              </a:spcAft>
              <a:buFont typeface="Arial" panose="020B0604020202020204" pitchFamily="34" charset="0"/>
              <a:buChar char="•"/>
            </a:pPr>
            <a:r>
              <a:rPr lang="fr-CH" sz="1200" dirty="0" smtClean="0">
                <a:solidFill>
                  <a:srgbClr val="000000"/>
                </a:solidFill>
                <a:latin typeface="Arial" pitchFamily="34" charset="0"/>
                <a:ea typeface="ＭＳ Ｐゴシック"/>
              </a:rPr>
              <a:t>L’élève a les capacités de suivre le même cursus scolaire/ de formation que les autres élèves (≠ traitement de faveur !).</a:t>
            </a:r>
            <a:endParaRPr lang="fr-CH" altLang="de-DE" sz="1200" dirty="0" smtClean="0">
              <a:solidFill>
                <a:srgbClr val="000000"/>
              </a:solidFill>
              <a:latin typeface="Tahoma"/>
              <a:ea typeface="ＭＳ Ｐゴシック" pitchFamily="34" charset="-128"/>
            </a:endParaRPr>
          </a:p>
          <a:p>
            <a:pPr marL="360000" indent="-342900" fontAlgn="base">
              <a:spcBef>
                <a:spcPct val="0"/>
              </a:spcBef>
              <a:spcAft>
                <a:spcPct val="0"/>
              </a:spcAft>
              <a:buFont typeface="Arial" panose="020B0604020202020204" pitchFamily="34" charset="0"/>
              <a:buChar char="•"/>
            </a:pPr>
            <a:r>
              <a:rPr lang="fr-CH" altLang="de-DE" sz="1200" dirty="0" smtClean="0">
                <a:solidFill>
                  <a:srgbClr val="000000"/>
                </a:solidFill>
                <a:latin typeface="Tahoma"/>
                <a:ea typeface="ＭＳ Ｐゴシック" pitchFamily="34" charset="-128"/>
              </a:rPr>
              <a:t>la libération des notes et les dispenses de branches ne sont pas de la compensation des désavantages.</a:t>
            </a:r>
            <a:endParaRPr lang="de-CH" sz="1200" dirty="0" smtClean="0">
              <a:solidFill>
                <a:srgbClr val="000000"/>
              </a:solidFill>
              <a:latin typeface="Tahoma"/>
              <a:ea typeface="ＭＳ Ｐゴシック"/>
            </a:endParaRPr>
          </a:p>
          <a:p>
            <a:endParaRPr lang="de-CH" dirty="0"/>
          </a:p>
        </p:txBody>
      </p:sp>
    </p:spTree>
    <p:extLst>
      <p:ext uri="{BB962C8B-B14F-4D97-AF65-F5344CB8AC3E}">
        <p14:creationId xmlns:p14="http://schemas.microsoft.com/office/powerpoint/2010/main" val="2172018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1913"/>
            <a:ext cx="12202584" cy="342900"/>
          </a:xfrm>
          <a:prstGeom prst="rect">
            <a:avLst/>
          </a:prstGeom>
          <a:gradFill rotWithShape="1">
            <a:gsLst>
              <a:gs pos="0">
                <a:srgbClr val="4D4D4D"/>
              </a:gs>
              <a:gs pos="100000">
                <a:srgbClr val="FFFFFF"/>
              </a:gs>
            </a:gsLst>
            <a:lin ang="5400000" scaled="1"/>
          </a:gradFill>
          <a:ln>
            <a:noFill/>
          </a:ln>
          <a:effectLst/>
          <a:extLs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r-FR" altLang="fr-FR" sz="1800" smtClean="0"/>
          </a:p>
        </p:txBody>
      </p:sp>
      <p:sp>
        <p:nvSpPr>
          <p:cNvPr id="5" name="Rectangle 5"/>
          <p:cNvSpPr>
            <a:spLocks noChangeArrowheads="1"/>
          </p:cNvSpPr>
          <p:nvPr/>
        </p:nvSpPr>
        <p:spPr bwMode="auto">
          <a:xfrm>
            <a:off x="0" y="1"/>
            <a:ext cx="12202584" cy="125413"/>
          </a:xfrm>
          <a:prstGeom prst="rect">
            <a:avLst/>
          </a:prstGeom>
          <a:solidFill>
            <a:srgbClr val="E1282B"/>
          </a:solidFill>
          <a:ln>
            <a:noFill/>
          </a:ln>
          <a:effectLst/>
          <a:extLs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r-FR" altLang="fr-FR" sz="1800" smtClean="0"/>
          </a:p>
        </p:txBody>
      </p:sp>
      <p:sp>
        <p:nvSpPr>
          <p:cNvPr id="6" name="Rectangle 6"/>
          <p:cNvSpPr>
            <a:spLocks noChangeArrowheads="1"/>
          </p:cNvSpPr>
          <p:nvPr/>
        </p:nvSpPr>
        <p:spPr bwMode="auto">
          <a:xfrm>
            <a:off x="-10584" y="6534150"/>
            <a:ext cx="12202584" cy="323850"/>
          </a:xfrm>
          <a:prstGeom prst="rect">
            <a:avLst/>
          </a:prstGeom>
          <a:gradFill rotWithShape="1">
            <a:gsLst>
              <a:gs pos="0">
                <a:srgbClr val="4D4D4D"/>
              </a:gs>
              <a:gs pos="100000">
                <a:srgbClr val="FFFFFF"/>
              </a:gs>
            </a:gsLst>
            <a:lin ang="0" scaled="1"/>
          </a:gradFill>
          <a:ln>
            <a:noFill/>
          </a:ln>
          <a:effectLst/>
          <a:extLs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r-FR" altLang="fr-FR" sz="1800" smtClean="0"/>
          </a:p>
        </p:txBody>
      </p:sp>
      <p:sp>
        <p:nvSpPr>
          <p:cNvPr id="7" name="Rectangle 7"/>
          <p:cNvSpPr>
            <a:spLocks noChangeArrowheads="1"/>
          </p:cNvSpPr>
          <p:nvPr/>
        </p:nvSpPr>
        <p:spPr bwMode="auto">
          <a:xfrm>
            <a:off x="745067" y="6740526"/>
            <a:ext cx="11446933" cy="125413"/>
          </a:xfrm>
          <a:prstGeom prst="rect">
            <a:avLst/>
          </a:prstGeom>
          <a:solidFill>
            <a:srgbClr val="E1282B"/>
          </a:solidFill>
          <a:ln>
            <a:noFill/>
          </a:ln>
          <a:effectLst/>
          <a:extLs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r-FR" altLang="fr-FR" sz="1800" smtClean="0"/>
          </a:p>
        </p:txBody>
      </p:sp>
      <p:pic>
        <p:nvPicPr>
          <p:cNvPr id="8" name="Picture 8"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3151" y="6081713"/>
            <a:ext cx="93556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ctrTitle"/>
          </p:nvPr>
        </p:nvSpPr>
        <p:spPr>
          <a:xfrm>
            <a:off x="912284" y="1683211"/>
            <a:ext cx="10363200" cy="1034129"/>
          </a:xfrm>
          <a:ln w="57150">
            <a:solidFill>
              <a:srgbClr val="4D4D4D"/>
            </a:solidFill>
            <a:miter lim="800000"/>
            <a:headEnd/>
            <a:tailEnd/>
          </a:ln>
        </p:spPr>
        <p:txBody>
          <a:bodyPr/>
          <a:lstStyle>
            <a:lvl1pPr algn="ctr">
              <a:lnSpc>
                <a:spcPct val="170000"/>
              </a:lnSpc>
              <a:defRPr sz="3600" b="1">
                <a:effectLst>
                  <a:outerShdw blurRad="38100" dist="38100" dir="2700000" algn="tl">
                    <a:srgbClr val="000000">
                      <a:alpha val="43137"/>
                    </a:srgbClr>
                  </a:outerShdw>
                </a:effectLst>
              </a:defRPr>
            </a:lvl1pPr>
          </a:lstStyle>
          <a:p>
            <a:pPr lvl="0"/>
            <a:r>
              <a:rPr lang="fr-FR" altLang="fr-FR" noProof="0" smtClean="0"/>
              <a:t>Modifiez le style du titre</a:t>
            </a:r>
            <a:endParaRPr lang="fr-CH" altLang="fr-FR" noProof="0" dirty="0" smtClean="0"/>
          </a:p>
        </p:txBody>
      </p:sp>
      <p:sp>
        <p:nvSpPr>
          <p:cNvPr id="10244" name="Rectangle 4"/>
          <p:cNvSpPr>
            <a:spLocks noGrp="1" noChangeArrowheads="1"/>
          </p:cNvSpPr>
          <p:nvPr>
            <p:ph type="subTitle" idx="1"/>
          </p:nvPr>
        </p:nvSpPr>
        <p:spPr>
          <a:xfrm>
            <a:off x="1828800" y="3836988"/>
            <a:ext cx="8534400" cy="1752600"/>
          </a:xfrm>
        </p:spPr>
        <p:txBody>
          <a:bodyPr/>
          <a:lstStyle>
            <a:lvl1pPr marL="0" indent="0" algn="ctr">
              <a:buFontTx/>
              <a:buNone/>
              <a:defRPr/>
            </a:lvl1pPr>
          </a:lstStyle>
          <a:p>
            <a:pPr lvl="0"/>
            <a:r>
              <a:rPr lang="fr-FR" altLang="fr-FR" noProof="0" smtClean="0"/>
              <a:t>Modifier le style des sous-titres du masque</a:t>
            </a:r>
            <a:endParaRPr lang="fr-CH" altLang="fr-FR" noProof="0" smtClean="0"/>
          </a:p>
        </p:txBody>
      </p:sp>
      <p:sp>
        <p:nvSpPr>
          <p:cNvPr id="9" name="Rectangle 5"/>
          <p:cNvSpPr>
            <a:spLocks noGrp="1" noChangeArrowheads="1"/>
          </p:cNvSpPr>
          <p:nvPr>
            <p:ph type="ftr" sz="quarter" idx="10"/>
          </p:nvPr>
        </p:nvSpPr>
        <p:spPr/>
        <p:txBody>
          <a:bodyPr/>
          <a:lstStyle>
            <a:lvl1pPr>
              <a:defRPr/>
            </a:lvl1pPr>
          </a:lstStyle>
          <a:p>
            <a:r>
              <a:rPr lang="fr-CH" dirty="0" smtClean="0"/>
              <a:t>Office de l’enseignement spécialisé (OES)</a:t>
            </a:r>
            <a:endParaRPr lang="fr-CH" dirty="0"/>
          </a:p>
        </p:txBody>
      </p:sp>
    </p:spTree>
    <p:extLst>
      <p:ext uri="{BB962C8B-B14F-4D97-AF65-F5344CB8AC3E}">
        <p14:creationId xmlns:p14="http://schemas.microsoft.com/office/powerpoint/2010/main" val="5240639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Rectangle 5"/>
          <p:cNvSpPr>
            <a:spLocks noGrp="1" noChangeArrowheads="1"/>
          </p:cNvSpPr>
          <p:nvPr>
            <p:ph type="ftr" sz="quarter" idx="10"/>
          </p:nvPr>
        </p:nvSpPr>
        <p:spPr/>
        <p:txBody>
          <a:bodyPr/>
          <a:lstStyle>
            <a:lvl1pPr>
              <a:defRPr/>
            </a:lvl1pPr>
          </a:lstStyle>
          <a:p>
            <a:r>
              <a:rPr lang="fr-CH" dirty="0" smtClean="0"/>
              <a:t>Office de l’enseignement spécialisé (OES)</a:t>
            </a:r>
            <a:endParaRPr lang="fr-CH" dirty="0"/>
          </a:p>
        </p:txBody>
      </p:sp>
    </p:spTree>
    <p:extLst>
      <p:ext uri="{BB962C8B-B14F-4D97-AF65-F5344CB8AC3E}">
        <p14:creationId xmlns:p14="http://schemas.microsoft.com/office/powerpoint/2010/main" val="17966314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H" dirty="0"/>
          </a:p>
        </p:txBody>
      </p:sp>
      <p:sp>
        <p:nvSpPr>
          <p:cNvPr id="4" name="Rectangle 5"/>
          <p:cNvSpPr>
            <a:spLocks noGrp="1" noChangeArrowheads="1"/>
          </p:cNvSpPr>
          <p:nvPr>
            <p:ph type="ftr" sz="quarter" idx="10"/>
          </p:nvPr>
        </p:nvSpPr>
        <p:spPr/>
        <p:txBody>
          <a:bodyPr/>
          <a:lstStyle>
            <a:lvl1pPr>
              <a:defRPr/>
            </a:lvl1pPr>
          </a:lstStyle>
          <a:p>
            <a:r>
              <a:rPr lang="fr-CH" dirty="0" smtClean="0"/>
              <a:t>Office de l’enseignement spécialisé (OES)</a:t>
            </a:r>
            <a:endParaRPr lang="fr-CH" dirty="0"/>
          </a:p>
        </p:txBody>
      </p:sp>
    </p:spTree>
    <p:extLst>
      <p:ext uri="{BB962C8B-B14F-4D97-AF65-F5344CB8AC3E}">
        <p14:creationId xmlns:p14="http://schemas.microsoft.com/office/powerpoint/2010/main" val="24324526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584528"/>
            <a:ext cx="10972800" cy="523220"/>
          </a:xfrm>
        </p:spPr>
        <p:txBody>
          <a:bodyPr/>
          <a:lstStyle>
            <a:lvl1pPr>
              <a:defRPr/>
            </a:lvl1pPr>
          </a:lstStyle>
          <a:p>
            <a:r>
              <a:rPr lang="fr-FR" smtClean="0"/>
              <a:t>Modifiez le style du titre</a:t>
            </a:r>
            <a:endParaRPr lang="fr-CH"/>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Rectangle 5"/>
          <p:cNvSpPr>
            <a:spLocks noGrp="1" noChangeArrowheads="1"/>
          </p:cNvSpPr>
          <p:nvPr>
            <p:ph type="ftr" sz="quarter" idx="10"/>
          </p:nvPr>
        </p:nvSpPr>
        <p:spPr/>
        <p:txBody>
          <a:bodyPr/>
          <a:lstStyle>
            <a:lvl1pPr>
              <a:defRPr/>
            </a:lvl1pPr>
          </a:lstStyle>
          <a:p>
            <a:endParaRPr lang="fr-CH"/>
          </a:p>
        </p:txBody>
      </p:sp>
    </p:spTree>
    <p:extLst>
      <p:ext uri="{BB962C8B-B14F-4D97-AF65-F5344CB8AC3E}">
        <p14:creationId xmlns:p14="http://schemas.microsoft.com/office/powerpoint/2010/main" val="20875983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CH" dirty="0"/>
          </a:p>
        </p:txBody>
      </p:sp>
      <p:sp>
        <p:nvSpPr>
          <p:cNvPr id="3" name="Espace réservé du pied de page 2"/>
          <p:cNvSpPr>
            <a:spLocks noGrp="1"/>
          </p:cNvSpPr>
          <p:nvPr>
            <p:ph type="ftr" sz="quarter" idx="11"/>
          </p:nvPr>
        </p:nvSpPr>
        <p:spPr/>
        <p:txBody>
          <a:bodyPr/>
          <a:lstStyle/>
          <a:p>
            <a:r>
              <a:rPr lang="fr-CH" dirty="0" smtClean="0"/>
              <a:t>Office de l’enseignement spécialisé (OES)</a:t>
            </a:r>
            <a:endParaRPr lang="fr-CH" dirty="0"/>
          </a:p>
        </p:txBody>
      </p:sp>
      <p:sp>
        <p:nvSpPr>
          <p:cNvPr id="4" name="Espace réservé du numéro de diapositive 3"/>
          <p:cNvSpPr>
            <a:spLocks noGrp="1"/>
          </p:cNvSpPr>
          <p:nvPr>
            <p:ph type="sldNum" sz="quarter" idx="12"/>
          </p:nvPr>
        </p:nvSpPr>
        <p:spPr/>
        <p:txBody>
          <a:bodyPr/>
          <a:lstStyle/>
          <a:p>
            <a:endParaRPr lang="fr-CH" dirty="0"/>
          </a:p>
        </p:txBody>
      </p:sp>
    </p:spTree>
    <p:extLst>
      <p:ext uri="{BB962C8B-B14F-4D97-AF65-F5344CB8AC3E}">
        <p14:creationId xmlns:p14="http://schemas.microsoft.com/office/powerpoint/2010/main" val="11323942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61913"/>
            <a:ext cx="12202584" cy="342900"/>
          </a:xfrm>
          <a:prstGeom prst="rect">
            <a:avLst/>
          </a:prstGeom>
          <a:gradFill rotWithShape="1">
            <a:gsLst>
              <a:gs pos="0">
                <a:srgbClr val="5F5F5F"/>
              </a:gs>
              <a:gs pos="100000">
                <a:srgbClr val="FFFFFF"/>
              </a:gs>
            </a:gsLst>
            <a:lin ang="5400000" scaled="1"/>
          </a:gradFill>
          <a:ln>
            <a:noFill/>
          </a:ln>
          <a:effectLst/>
          <a:extLs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r-FR" altLang="fr-FR" sz="1800" smtClean="0"/>
          </a:p>
        </p:txBody>
      </p:sp>
      <p:sp>
        <p:nvSpPr>
          <p:cNvPr id="1027" name="Rectangle 2"/>
          <p:cNvSpPr>
            <a:spLocks noGrp="1" noChangeArrowheads="1"/>
          </p:cNvSpPr>
          <p:nvPr>
            <p:ph type="title"/>
          </p:nvPr>
        </p:nvSpPr>
        <p:spPr bwMode="auto">
          <a:xfrm>
            <a:off x="609600" y="215901"/>
            <a:ext cx="1124796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fr-CH" altLang="fr-FR" smtClean="0"/>
              <a:t>Cliquez pour modifier le style du titre</a:t>
            </a:r>
          </a:p>
        </p:txBody>
      </p:sp>
      <p:sp>
        <p:nvSpPr>
          <p:cNvPr id="1028" name="Rectangle 3"/>
          <p:cNvSpPr>
            <a:spLocks noGrp="1" noChangeArrowheads="1"/>
          </p:cNvSpPr>
          <p:nvPr>
            <p:ph type="body" idx="1"/>
          </p:nvPr>
        </p:nvSpPr>
        <p:spPr bwMode="auto">
          <a:xfrm>
            <a:off x="624418" y="1125538"/>
            <a:ext cx="11233149"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CH" altLang="fr-FR" smtClean="0"/>
              <a:t>Cliquez pour modifier les styles </a:t>
            </a:r>
          </a:p>
          <a:p>
            <a:pPr lvl="1"/>
            <a:r>
              <a:rPr lang="fr-CH" altLang="fr-FR" smtClean="0"/>
              <a:t>Deuxième niveau</a:t>
            </a:r>
          </a:p>
          <a:p>
            <a:pPr lvl="2"/>
            <a:r>
              <a:rPr lang="fr-CH" altLang="fr-FR" smtClean="0"/>
              <a:t>Troisième niveau</a:t>
            </a:r>
          </a:p>
          <a:p>
            <a:pPr lvl="3"/>
            <a:r>
              <a:rPr lang="fr-CH" altLang="fr-FR" smtClean="0"/>
              <a:t>Quatrième niveau</a:t>
            </a:r>
          </a:p>
        </p:txBody>
      </p:sp>
      <p:sp>
        <p:nvSpPr>
          <p:cNvPr id="1029" name="Rectangle 7"/>
          <p:cNvSpPr>
            <a:spLocks noChangeArrowheads="1"/>
          </p:cNvSpPr>
          <p:nvPr/>
        </p:nvSpPr>
        <p:spPr bwMode="auto">
          <a:xfrm>
            <a:off x="0" y="1"/>
            <a:ext cx="12202584" cy="125413"/>
          </a:xfrm>
          <a:prstGeom prst="rect">
            <a:avLst/>
          </a:prstGeom>
          <a:solidFill>
            <a:srgbClr val="E1282B"/>
          </a:solidFill>
          <a:ln>
            <a:noFill/>
          </a:ln>
          <a:effectLst/>
          <a:extLs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r-FR" altLang="fr-FR" sz="1800" smtClean="0"/>
          </a:p>
        </p:txBody>
      </p:sp>
      <p:sp>
        <p:nvSpPr>
          <p:cNvPr id="1030" name="Rectangle 18"/>
          <p:cNvSpPr>
            <a:spLocks noChangeArrowheads="1"/>
          </p:cNvSpPr>
          <p:nvPr/>
        </p:nvSpPr>
        <p:spPr bwMode="auto">
          <a:xfrm>
            <a:off x="-10584" y="6534150"/>
            <a:ext cx="12202584" cy="323850"/>
          </a:xfrm>
          <a:prstGeom prst="rect">
            <a:avLst/>
          </a:prstGeom>
          <a:gradFill rotWithShape="1">
            <a:gsLst>
              <a:gs pos="0">
                <a:srgbClr val="4D4D4D"/>
              </a:gs>
              <a:gs pos="100000">
                <a:srgbClr val="FFFFFF"/>
              </a:gs>
            </a:gsLst>
            <a:lin ang="0" scaled="1"/>
          </a:gradFill>
          <a:ln>
            <a:noFill/>
          </a:ln>
          <a:effectLst/>
          <a:extLs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r-FR" altLang="fr-FR" sz="1800" smtClean="0"/>
          </a:p>
        </p:txBody>
      </p:sp>
      <p:sp>
        <p:nvSpPr>
          <p:cNvPr id="2" name="Rectangle 5"/>
          <p:cNvSpPr>
            <a:spLocks noGrp="1" noChangeArrowheads="1"/>
          </p:cNvSpPr>
          <p:nvPr>
            <p:ph type="ftr" sz="quarter" idx="3"/>
          </p:nvPr>
        </p:nvSpPr>
        <p:spPr bwMode="auto">
          <a:xfrm>
            <a:off x="668867" y="6473826"/>
            <a:ext cx="10155767"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600" b="1" dirty="0" smtClean="0">
                <a:solidFill>
                  <a:schemeClr val="bg1">
                    <a:lumMod val="95000"/>
                  </a:schemeClr>
                </a:solidFill>
                <a:latin typeface="Arial" charset="0"/>
              </a:defRPr>
            </a:lvl1pPr>
          </a:lstStyle>
          <a:p>
            <a:r>
              <a:rPr lang="fr-CH" dirty="0" smtClean="0"/>
              <a:t>Office de l’enseignement spécialisé (OES)</a:t>
            </a:r>
            <a:endParaRPr lang="fr-CH" dirty="0"/>
          </a:p>
        </p:txBody>
      </p:sp>
      <p:sp>
        <p:nvSpPr>
          <p:cNvPr id="1032" name="Rectangle 19"/>
          <p:cNvSpPr>
            <a:spLocks noChangeArrowheads="1"/>
          </p:cNvSpPr>
          <p:nvPr/>
        </p:nvSpPr>
        <p:spPr bwMode="auto">
          <a:xfrm>
            <a:off x="745067" y="6740526"/>
            <a:ext cx="11446933" cy="125413"/>
          </a:xfrm>
          <a:prstGeom prst="rect">
            <a:avLst/>
          </a:prstGeom>
          <a:solidFill>
            <a:srgbClr val="E1282B"/>
          </a:solidFill>
          <a:ln>
            <a:noFill/>
          </a:ln>
          <a:effectLst/>
          <a:extLs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r-FR" altLang="fr-FR" sz="1800" smtClean="0"/>
          </a:p>
        </p:txBody>
      </p:sp>
      <p:pic>
        <p:nvPicPr>
          <p:cNvPr id="1033" name="Picture 20" desc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35267" y="6083300"/>
            <a:ext cx="93556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9624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Lst>
  <p:timing>
    <p:tnLst>
      <p:par>
        <p:cTn id="1" dur="indefinite" restart="never" nodeType="tmRoot"/>
      </p:par>
    </p:tnLst>
  </p:timing>
  <p:txStyles>
    <p:titleStyle>
      <a:lvl1pPr algn="l" rtl="0" eaLnBrk="1" fontAlgn="base" hangingPunct="1">
        <a:spcBef>
          <a:spcPct val="0"/>
        </a:spcBef>
        <a:spcAft>
          <a:spcPct val="0"/>
        </a:spcAft>
        <a:defRPr sz="2800">
          <a:solidFill>
            <a:srgbClr val="E1282B"/>
          </a:solidFill>
          <a:latin typeface="+mj-lt"/>
          <a:ea typeface="+mj-ea"/>
          <a:cs typeface="+mj-cs"/>
        </a:defRPr>
      </a:lvl1pPr>
      <a:lvl2pPr algn="l" rtl="0" eaLnBrk="1" fontAlgn="base" hangingPunct="1">
        <a:spcBef>
          <a:spcPct val="0"/>
        </a:spcBef>
        <a:spcAft>
          <a:spcPct val="0"/>
        </a:spcAft>
        <a:defRPr sz="2800">
          <a:solidFill>
            <a:srgbClr val="E1282B"/>
          </a:solidFill>
          <a:latin typeface="Arial" charset="0"/>
        </a:defRPr>
      </a:lvl2pPr>
      <a:lvl3pPr algn="l" rtl="0" eaLnBrk="1" fontAlgn="base" hangingPunct="1">
        <a:spcBef>
          <a:spcPct val="0"/>
        </a:spcBef>
        <a:spcAft>
          <a:spcPct val="0"/>
        </a:spcAft>
        <a:defRPr sz="2800">
          <a:solidFill>
            <a:srgbClr val="E1282B"/>
          </a:solidFill>
          <a:latin typeface="Arial" charset="0"/>
        </a:defRPr>
      </a:lvl3pPr>
      <a:lvl4pPr algn="l" rtl="0" eaLnBrk="1" fontAlgn="base" hangingPunct="1">
        <a:spcBef>
          <a:spcPct val="0"/>
        </a:spcBef>
        <a:spcAft>
          <a:spcPct val="0"/>
        </a:spcAft>
        <a:defRPr sz="2800">
          <a:solidFill>
            <a:srgbClr val="E1282B"/>
          </a:solidFill>
          <a:latin typeface="Arial" charset="0"/>
        </a:defRPr>
      </a:lvl4pPr>
      <a:lvl5pPr algn="l" rtl="0" eaLnBrk="1" fontAlgn="base" hangingPunct="1">
        <a:spcBef>
          <a:spcPct val="0"/>
        </a:spcBef>
        <a:spcAft>
          <a:spcPct val="0"/>
        </a:spcAft>
        <a:defRPr sz="2800">
          <a:solidFill>
            <a:srgbClr val="E1282B"/>
          </a:solidFill>
          <a:latin typeface="Arial" charset="0"/>
        </a:defRPr>
      </a:lvl5pPr>
      <a:lvl6pPr marL="457200" algn="l" rtl="0" eaLnBrk="1" fontAlgn="base" hangingPunct="1">
        <a:spcBef>
          <a:spcPct val="0"/>
        </a:spcBef>
        <a:spcAft>
          <a:spcPct val="0"/>
        </a:spcAft>
        <a:defRPr sz="2800">
          <a:solidFill>
            <a:srgbClr val="E1282B"/>
          </a:solidFill>
          <a:latin typeface="Arial" charset="0"/>
        </a:defRPr>
      </a:lvl6pPr>
      <a:lvl7pPr marL="914400" algn="l" rtl="0" eaLnBrk="1" fontAlgn="base" hangingPunct="1">
        <a:spcBef>
          <a:spcPct val="0"/>
        </a:spcBef>
        <a:spcAft>
          <a:spcPct val="0"/>
        </a:spcAft>
        <a:defRPr sz="2800">
          <a:solidFill>
            <a:srgbClr val="E1282B"/>
          </a:solidFill>
          <a:latin typeface="Arial" charset="0"/>
        </a:defRPr>
      </a:lvl7pPr>
      <a:lvl8pPr marL="1371600" algn="l" rtl="0" eaLnBrk="1" fontAlgn="base" hangingPunct="1">
        <a:spcBef>
          <a:spcPct val="0"/>
        </a:spcBef>
        <a:spcAft>
          <a:spcPct val="0"/>
        </a:spcAft>
        <a:defRPr sz="2800">
          <a:solidFill>
            <a:srgbClr val="E1282B"/>
          </a:solidFill>
          <a:latin typeface="Arial" charset="0"/>
        </a:defRPr>
      </a:lvl8pPr>
      <a:lvl9pPr marL="1828800" algn="l" rtl="0" eaLnBrk="1" fontAlgn="base" hangingPunct="1">
        <a:spcBef>
          <a:spcPct val="0"/>
        </a:spcBef>
        <a:spcAft>
          <a:spcPct val="0"/>
        </a:spcAft>
        <a:defRPr sz="2800">
          <a:solidFill>
            <a:srgbClr val="E1282B"/>
          </a:solidFill>
          <a:latin typeface="Arial" charset="0"/>
        </a:defRPr>
      </a:lvl9pPr>
    </p:titleStyle>
    <p:bodyStyle>
      <a:lvl1pPr marL="342900" indent="-342900" algn="l" rtl="0" eaLnBrk="1" fontAlgn="base" hangingPunct="1">
        <a:spcBef>
          <a:spcPct val="20000"/>
        </a:spcBef>
        <a:spcAft>
          <a:spcPct val="0"/>
        </a:spcAft>
        <a:buSzPct val="70000"/>
        <a:buBlip>
          <a:blip r:embed="rId8"/>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200">
          <a:solidFill>
            <a:srgbClr val="E1282B"/>
          </a:solidFill>
          <a:latin typeface="+mn-lt"/>
        </a:defRPr>
      </a:lvl2pPr>
      <a:lvl3pPr marL="1143000" indent="-220663"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SzPct val="60000"/>
        <a:buBlip>
          <a:blip r:embed="rId9"/>
        </a:buBlip>
        <a:defRPr>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hyperlink" Target="https://www.google.ch/url?sa=i&amp;rct=j&amp;q=&amp;esrc=s&amp;source=images&amp;cd=&amp;cad=rja&amp;uact=8&amp;ved=2ahUKEwjyjKjr16rcAhVC3KQKHcfiAFAQjRx6BAgBEAU&amp;url=https://www.plandetudes.ch/per&amp;psig=AOvVaw22Oa32iA2JKWVN9lAR7JlJ&amp;ust=1532073267453454" TargetMode="External"/><Relationship Id="rId50" Type="http://schemas.microsoft.com/office/2007/relationships/hdphoto" Target="../media/hdphoto1.wdp"/><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notesSlide" Target="../notesSlides/notesSlide9.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slideLayout" Target="../slideLayouts/slideLayout5.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image" Target="../media/image12.png"/><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image" Target="../media/image14.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image" Target="../media/image11.jpeg"/><Relationship Id="rId8" Type="http://schemas.openxmlformats.org/officeDocument/2006/relationships/tags" Target="../tags/tag8.xml"/><Relationship Id="rId51"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jp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vs.ch/documents/517815/4382890/Directives%20du%2020%20novembre%202015%20relatives%20%E0%20des%20mesures%20particuli%E8res%20pour%20les%20enfants%20souffrant%20de%20troubles%20et%20de%20handicaps%20divers%20dans%20les%20%E9coles%20du%20secondaire%20II%20g%E9n%E9ral%20et%20professionnel/c36c57c2-2339-410c-b723-899b11cb746a?t=.now?lon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comments" Target="../comments/comment1.xml"/><Relationship Id="rId4" Type="http://schemas.openxmlformats.org/officeDocument/2006/relationships/hyperlink" Target="https://www.vs.ch/documents/517815/4382890/Directives%20du%2023%20mars%202017%20realtives%20%E0%20des%20mesures%20scolaires%20particuli%E8res%20pour%20les%20enfants%20souffrant%20de%20troubles%20et%20handicaps%20divers%20dans%20la%20scolarit%E9%20obligatoire/0f738abe-bcef-4200-816e-55e36c9980d4?t=.now?lon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12284" y="1683211"/>
            <a:ext cx="10363200" cy="1380623"/>
          </a:xfrm>
        </p:spPr>
        <p:txBody>
          <a:bodyPr>
            <a:noAutofit/>
          </a:bodyPr>
          <a:lstStyle/>
          <a:p>
            <a:pPr>
              <a:lnSpc>
                <a:spcPct val="100000"/>
              </a:lnSpc>
            </a:pPr>
            <a:r>
              <a:rPr lang="fr-CH" sz="3200" b="0" dirty="0" smtClean="0"/>
              <a:t>Compensation des désavantages &amp; différenciation :</a:t>
            </a:r>
            <a:br>
              <a:rPr lang="fr-CH" sz="3200" b="0" dirty="0" smtClean="0"/>
            </a:br>
            <a:r>
              <a:rPr lang="fr-CH" sz="3200" b="0" dirty="0" smtClean="0"/>
              <a:t>l’enseignant spécialisé à la croisée des chemins</a:t>
            </a:r>
            <a:endParaRPr lang="fr-CH" sz="3200" b="0" dirty="0"/>
          </a:p>
        </p:txBody>
      </p:sp>
      <p:sp>
        <p:nvSpPr>
          <p:cNvPr id="3" name="Sous-titre 2"/>
          <p:cNvSpPr>
            <a:spLocks noGrp="1"/>
          </p:cNvSpPr>
          <p:nvPr>
            <p:ph type="subTitle" idx="1"/>
          </p:nvPr>
        </p:nvSpPr>
        <p:spPr>
          <a:xfrm>
            <a:off x="912284" y="3646983"/>
            <a:ext cx="8534400" cy="1752600"/>
          </a:xfrm>
        </p:spPr>
        <p:txBody>
          <a:bodyPr/>
          <a:lstStyle/>
          <a:p>
            <a:pPr algn="l"/>
            <a:r>
              <a:rPr lang="fr-CH" sz="3600" b="1" dirty="0" smtClean="0"/>
              <a:t>16 novembre 2019</a:t>
            </a:r>
            <a:endParaRPr lang="fr-CH" sz="3600" b="1" dirty="0"/>
          </a:p>
        </p:txBody>
      </p:sp>
      <p:pic>
        <p:nvPicPr>
          <p:cNvPr id="1026" name="Picture 2" descr="http://www.kedistan.net/wp-content/uploads/2015/06/croisee-des-chemins-turquie-elec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8235" y="3326943"/>
            <a:ext cx="3836794" cy="267009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648541" y="6466281"/>
            <a:ext cx="4283545" cy="338554"/>
          </a:xfrm>
          <a:prstGeom prst="rect">
            <a:avLst/>
          </a:prstGeom>
          <a:noFill/>
        </p:spPr>
        <p:txBody>
          <a:bodyPr wrap="none" rtlCol="0">
            <a:spAutoFit/>
          </a:bodyPr>
          <a:lstStyle/>
          <a:p>
            <a:r>
              <a:rPr lang="fr-CH" sz="1600" b="1" dirty="0" smtClean="0">
                <a:solidFill>
                  <a:schemeClr val="bg1"/>
                </a:solidFill>
              </a:rPr>
              <a:t>Office de l’enseignement spécialisé (OES)</a:t>
            </a:r>
            <a:endParaRPr lang="fr-CH" sz="1600" b="1" dirty="0">
              <a:solidFill>
                <a:schemeClr val="bg1"/>
              </a:solidFill>
            </a:endParaRPr>
          </a:p>
        </p:txBody>
      </p:sp>
    </p:spTree>
    <p:extLst>
      <p:ext uri="{BB962C8B-B14F-4D97-AF65-F5344CB8AC3E}">
        <p14:creationId xmlns:p14="http://schemas.microsoft.com/office/powerpoint/2010/main" val="1421363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Selon les cycles</a:t>
            </a:r>
            <a:endParaRPr lang="fr-CH" dirty="0"/>
          </a:p>
        </p:txBody>
      </p:sp>
      <p:graphicFrame>
        <p:nvGraphicFramePr>
          <p:cNvPr id="4" name="Espace réservé du contenu 3"/>
          <p:cNvGraphicFramePr>
            <a:graphicFrameLocks noGrp="1"/>
          </p:cNvGraphicFramePr>
          <p:nvPr>
            <p:ph idx="1"/>
            <p:extLst/>
          </p:nvPr>
        </p:nvGraphicFramePr>
        <p:xfrm>
          <a:off x="1097280" y="1867709"/>
          <a:ext cx="10058400" cy="407924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701808045"/>
                    </a:ext>
                  </a:extLst>
                </a:gridCol>
                <a:gridCol w="1257300">
                  <a:extLst>
                    <a:ext uri="{9D8B030D-6E8A-4147-A177-3AD203B41FA5}">
                      <a16:colId xmlns:a16="http://schemas.microsoft.com/office/drawing/2014/main" val="554764052"/>
                    </a:ext>
                  </a:extLst>
                </a:gridCol>
                <a:gridCol w="1257300">
                  <a:extLst>
                    <a:ext uri="{9D8B030D-6E8A-4147-A177-3AD203B41FA5}">
                      <a16:colId xmlns:a16="http://schemas.microsoft.com/office/drawing/2014/main" val="3607302764"/>
                    </a:ext>
                  </a:extLst>
                </a:gridCol>
                <a:gridCol w="2514600">
                  <a:extLst>
                    <a:ext uri="{9D8B030D-6E8A-4147-A177-3AD203B41FA5}">
                      <a16:colId xmlns:a16="http://schemas.microsoft.com/office/drawing/2014/main" val="2927274961"/>
                    </a:ext>
                  </a:extLst>
                </a:gridCol>
                <a:gridCol w="2514600">
                  <a:extLst>
                    <a:ext uri="{9D8B030D-6E8A-4147-A177-3AD203B41FA5}">
                      <a16:colId xmlns:a16="http://schemas.microsoft.com/office/drawing/2014/main" val="2985117785"/>
                    </a:ext>
                  </a:extLst>
                </a:gridCol>
              </a:tblGrid>
              <a:tr h="370840">
                <a:tc>
                  <a:txBody>
                    <a:bodyPr/>
                    <a:lstStyle/>
                    <a:p>
                      <a:r>
                        <a:rPr lang="fr-CH" dirty="0" smtClean="0"/>
                        <a:t>Cycle 1</a:t>
                      </a:r>
                      <a:endParaRPr lang="fr-CH" dirty="0"/>
                    </a:p>
                  </a:txBody>
                  <a:tcPr/>
                </a:tc>
                <a:tc gridSpan="2">
                  <a:txBody>
                    <a:bodyPr/>
                    <a:lstStyle/>
                    <a:p>
                      <a:r>
                        <a:rPr lang="fr-CH" dirty="0" smtClean="0"/>
                        <a:t>Cycle</a:t>
                      </a:r>
                      <a:r>
                        <a:rPr lang="fr-CH" baseline="0" dirty="0" smtClean="0"/>
                        <a:t> 2</a:t>
                      </a:r>
                      <a:endParaRPr lang="fr-CH" dirty="0"/>
                    </a:p>
                  </a:txBody>
                  <a:tcPr/>
                </a:tc>
                <a:tc hMerge="1">
                  <a:txBody>
                    <a:bodyPr/>
                    <a:lstStyle/>
                    <a:p>
                      <a:endParaRPr lang="fr-CH"/>
                    </a:p>
                  </a:txBody>
                  <a:tcPr/>
                </a:tc>
                <a:tc>
                  <a:txBody>
                    <a:bodyPr/>
                    <a:lstStyle/>
                    <a:p>
                      <a:r>
                        <a:rPr lang="fr-CH" dirty="0" smtClean="0"/>
                        <a:t>Cycle 3</a:t>
                      </a:r>
                      <a:endParaRPr lang="fr-CH" dirty="0"/>
                    </a:p>
                  </a:txBody>
                  <a:tcPr/>
                </a:tc>
                <a:tc>
                  <a:txBody>
                    <a:bodyPr/>
                    <a:lstStyle/>
                    <a:p>
                      <a:r>
                        <a:rPr lang="fr-CH" dirty="0" smtClean="0"/>
                        <a:t>Sec. 2</a:t>
                      </a:r>
                      <a:endParaRPr lang="fr-CH" dirty="0"/>
                    </a:p>
                  </a:txBody>
                  <a:tcPr/>
                </a:tc>
                <a:extLst>
                  <a:ext uri="{0D108BD9-81ED-4DB2-BD59-A6C34878D82A}">
                    <a16:rowId xmlns:a16="http://schemas.microsoft.com/office/drawing/2014/main" val="3621361344"/>
                  </a:ext>
                </a:extLst>
              </a:tr>
              <a:tr h="370840">
                <a:tc gridSpan="5">
                  <a:txBody>
                    <a:bodyPr/>
                    <a:lstStyle/>
                    <a:p>
                      <a:pPr algn="l"/>
                      <a:r>
                        <a:rPr lang="fr-CH" dirty="0" smtClean="0"/>
                        <a:t>Lecture des</a:t>
                      </a:r>
                      <a:r>
                        <a:rPr lang="fr-CH" baseline="0" dirty="0" smtClean="0"/>
                        <a:t> consignes, privilégier l’oral</a:t>
                      </a:r>
                      <a:endParaRPr lang="fr-CH" dirty="0"/>
                    </a:p>
                  </a:txBody>
                  <a:tcPr>
                    <a:solidFill>
                      <a:schemeClr val="accent4">
                        <a:lumMod val="20000"/>
                        <a:lumOff val="80000"/>
                      </a:schemeClr>
                    </a:solidFill>
                  </a:tcPr>
                </a:tc>
                <a:tc hMerge="1">
                  <a:txBody>
                    <a:bodyPr/>
                    <a:lstStyle/>
                    <a:p>
                      <a:endParaRPr lang="fr-CH" dirty="0"/>
                    </a:p>
                  </a:txBody>
                  <a:tcPr/>
                </a:tc>
                <a:tc hMerge="1">
                  <a:txBody>
                    <a:bodyPr/>
                    <a:lstStyle/>
                    <a:p>
                      <a:endParaRPr lang="fr-CH"/>
                    </a:p>
                  </a:txBody>
                  <a:tcPr/>
                </a:tc>
                <a:tc hMerge="1">
                  <a:txBody>
                    <a:bodyPr/>
                    <a:lstStyle/>
                    <a:p>
                      <a:endParaRPr lang="fr-CH" dirty="0"/>
                    </a:p>
                  </a:txBody>
                  <a:tcPr/>
                </a:tc>
                <a:tc hMerge="1">
                  <a:txBody>
                    <a:bodyPr/>
                    <a:lstStyle/>
                    <a:p>
                      <a:endParaRPr lang="fr-CH" dirty="0"/>
                    </a:p>
                  </a:txBody>
                  <a:tcPr/>
                </a:tc>
                <a:extLst>
                  <a:ext uri="{0D108BD9-81ED-4DB2-BD59-A6C34878D82A}">
                    <a16:rowId xmlns:a16="http://schemas.microsoft.com/office/drawing/2014/main" val="3016170832"/>
                  </a:ext>
                </a:extLst>
              </a:tr>
              <a:tr h="370840">
                <a:tc>
                  <a:txBody>
                    <a:bodyPr/>
                    <a:lstStyle/>
                    <a:p>
                      <a:endParaRPr lang="fr-CH" dirty="0"/>
                    </a:p>
                  </a:txBody>
                  <a:tcPr>
                    <a:solidFill>
                      <a:schemeClr val="accent4">
                        <a:lumMod val="20000"/>
                        <a:lumOff val="80000"/>
                      </a:schemeClr>
                    </a:solidFill>
                  </a:tcPr>
                </a:tc>
                <a:tc>
                  <a:txBody>
                    <a:bodyPr/>
                    <a:lstStyle/>
                    <a:p>
                      <a:endParaRPr lang="fr-CH" dirty="0"/>
                    </a:p>
                  </a:txBody>
                  <a:tcPr>
                    <a:solidFill>
                      <a:schemeClr val="accent4">
                        <a:lumMod val="20000"/>
                        <a:lumOff val="80000"/>
                      </a:schemeClr>
                    </a:solidFill>
                  </a:tcPr>
                </a:tc>
                <a:tc>
                  <a:txBody>
                    <a:bodyPr/>
                    <a:lstStyle/>
                    <a:p>
                      <a:endParaRPr lang="fr-CH" dirty="0"/>
                    </a:p>
                  </a:txBody>
                  <a:tcPr>
                    <a:solidFill>
                      <a:schemeClr val="accent4">
                        <a:lumMod val="20000"/>
                        <a:lumOff val="80000"/>
                      </a:schemeClr>
                    </a:solidFill>
                  </a:tcPr>
                </a:tc>
                <a:tc>
                  <a:txBody>
                    <a:bodyPr/>
                    <a:lstStyle/>
                    <a:p>
                      <a:endParaRPr lang="fr-CH" dirty="0"/>
                    </a:p>
                  </a:txBody>
                  <a:tcPr>
                    <a:solidFill>
                      <a:schemeClr val="accent4">
                        <a:lumMod val="20000"/>
                        <a:lumOff val="80000"/>
                      </a:schemeClr>
                    </a:solidFill>
                  </a:tcPr>
                </a:tc>
                <a:tc>
                  <a:txBody>
                    <a:bodyPr/>
                    <a:lstStyle/>
                    <a:p>
                      <a:endParaRPr lang="fr-CH" dirty="0"/>
                    </a:p>
                  </a:txBody>
                  <a:tcPr>
                    <a:solidFill>
                      <a:schemeClr val="accent4">
                        <a:lumMod val="20000"/>
                        <a:lumOff val="80000"/>
                      </a:schemeClr>
                    </a:solidFill>
                  </a:tcPr>
                </a:tc>
                <a:extLst>
                  <a:ext uri="{0D108BD9-81ED-4DB2-BD59-A6C34878D82A}">
                    <a16:rowId xmlns:a16="http://schemas.microsoft.com/office/drawing/2014/main" val="613833720"/>
                  </a:ext>
                </a:extLst>
              </a:tr>
              <a:tr h="370840">
                <a:tc gridSpan="5">
                  <a:txBody>
                    <a:bodyPr/>
                    <a:lstStyle/>
                    <a:p>
                      <a:r>
                        <a:rPr lang="fr-CH" dirty="0" smtClean="0"/>
                        <a:t>Autoriser les questions  systématiques de</a:t>
                      </a:r>
                      <a:r>
                        <a:rPr lang="fr-CH" baseline="0" dirty="0" smtClean="0"/>
                        <a:t> compréhension, de clarification de contenus</a:t>
                      </a:r>
                      <a:endParaRPr lang="fr-CH" dirty="0"/>
                    </a:p>
                  </a:txBody>
                  <a:tcPr>
                    <a:solidFill>
                      <a:schemeClr val="accent1">
                        <a:lumMod val="60000"/>
                        <a:lumOff val="40000"/>
                      </a:schemeClr>
                    </a:solidFill>
                  </a:tcPr>
                </a:tc>
                <a:tc hMerge="1">
                  <a:txBody>
                    <a:bodyPr/>
                    <a:lstStyle/>
                    <a:p>
                      <a:endParaRPr lang="fr-CH" dirty="0"/>
                    </a:p>
                  </a:txBody>
                  <a:tcPr/>
                </a:tc>
                <a:tc hMerge="1">
                  <a:txBody>
                    <a:bodyPr/>
                    <a:lstStyle/>
                    <a:p>
                      <a:endParaRPr lang="fr-CH"/>
                    </a:p>
                  </a:txBody>
                  <a:tcPr/>
                </a:tc>
                <a:tc hMerge="1">
                  <a:txBody>
                    <a:bodyPr/>
                    <a:lstStyle/>
                    <a:p>
                      <a:endParaRPr lang="fr-CH" dirty="0"/>
                    </a:p>
                  </a:txBody>
                  <a:tcPr/>
                </a:tc>
                <a:tc hMerge="1">
                  <a:txBody>
                    <a:bodyPr/>
                    <a:lstStyle/>
                    <a:p>
                      <a:endParaRPr lang="fr-CH" dirty="0"/>
                    </a:p>
                  </a:txBody>
                  <a:tcPr/>
                </a:tc>
                <a:extLst>
                  <a:ext uri="{0D108BD9-81ED-4DB2-BD59-A6C34878D82A}">
                    <a16:rowId xmlns:a16="http://schemas.microsoft.com/office/drawing/2014/main" val="379045769"/>
                  </a:ext>
                </a:extLst>
              </a:tr>
              <a:tr h="370840">
                <a:tc>
                  <a:txBody>
                    <a:bodyPr/>
                    <a:lstStyle/>
                    <a:p>
                      <a:pPr marL="0" algn="l" defTabSz="914400" rtl="0" eaLnBrk="1" latinLnBrk="0" hangingPunct="1"/>
                      <a:endParaRPr lang="fr-CH" sz="1800" kern="1200" dirty="0">
                        <a:solidFill>
                          <a:schemeClr val="dk1"/>
                        </a:solidFill>
                        <a:latin typeface="+mn-lt"/>
                        <a:ea typeface="+mn-ea"/>
                        <a:cs typeface="+mn-cs"/>
                      </a:endParaRPr>
                    </a:p>
                  </a:txBody>
                  <a:tcPr>
                    <a:solidFill>
                      <a:schemeClr val="accent1">
                        <a:lumMod val="60000"/>
                        <a:lumOff val="40000"/>
                      </a:schemeClr>
                    </a:solidFill>
                  </a:tcPr>
                </a:tc>
                <a:tc gridSpan="2">
                  <a:txBody>
                    <a:bodyPr/>
                    <a:lstStyle/>
                    <a:p>
                      <a:pPr marL="0" algn="l" defTabSz="914400" rtl="0" eaLnBrk="1" latinLnBrk="0" hangingPunct="1"/>
                      <a:endParaRPr lang="fr-CH" sz="1800" kern="1200" dirty="0">
                        <a:solidFill>
                          <a:schemeClr val="dk1"/>
                        </a:solidFill>
                        <a:latin typeface="+mn-lt"/>
                        <a:ea typeface="+mn-ea"/>
                        <a:cs typeface="+mn-cs"/>
                      </a:endParaRPr>
                    </a:p>
                  </a:txBody>
                  <a:tcPr>
                    <a:solidFill>
                      <a:schemeClr val="accent1">
                        <a:lumMod val="60000"/>
                        <a:lumOff val="40000"/>
                      </a:schemeClr>
                    </a:solidFill>
                  </a:tcPr>
                </a:tc>
                <a:tc hMerge="1">
                  <a:txBody>
                    <a:bodyPr/>
                    <a:lstStyle/>
                    <a:p>
                      <a:endParaRPr lang="fr-CH"/>
                    </a:p>
                  </a:txBody>
                  <a:tcPr/>
                </a:tc>
                <a:tc>
                  <a:txBody>
                    <a:bodyPr/>
                    <a:lstStyle/>
                    <a:p>
                      <a:pPr marL="0" algn="l" defTabSz="914400" rtl="0" eaLnBrk="1" latinLnBrk="0" hangingPunct="1"/>
                      <a:endParaRPr lang="fr-CH" sz="1800" kern="1200" dirty="0">
                        <a:solidFill>
                          <a:schemeClr val="dk1"/>
                        </a:solidFill>
                        <a:latin typeface="+mn-lt"/>
                        <a:ea typeface="+mn-ea"/>
                        <a:cs typeface="+mn-cs"/>
                      </a:endParaRPr>
                    </a:p>
                  </a:txBody>
                  <a:tcPr>
                    <a:solidFill>
                      <a:schemeClr val="accent1">
                        <a:lumMod val="60000"/>
                        <a:lumOff val="40000"/>
                      </a:schemeClr>
                    </a:solidFill>
                  </a:tcPr>
                </a:tc>
                <a:tc>
                  <a:txBody>
                    <a:bodyPr/>
                    <a:lstStyle/>
                    <a:p>
                      <a:pPr marL="0" algn="l" defTabSz="914400" rtl="0" eaLnBrk="1" latinLnBrk="0" hangingPunct="1"/>
                      <a:endParaRPr lang="fr-CH" sz="1800" kern="1200" dirty="0">
                        <a:solidFill>
                          <a:schemeClr val="dk1"/>
                        </a:solidFill>
                        <a:latin typeface="+mn-lt"/>
                        <a:ea typeface="+mn-ea"/>
                        <a:cs typeface="+mn-cs"/>
                      </a:endParaRPr>
                    </a:p>
                  </a:txBody>
                  <a:tcPr>
                    <a:solidFill>
                      <a:schemeClr val="accent1">
                        <a:lumMod val="60000"/>
                        <a:lumOff val="40000"/>
                      </a:schemeClr>
                    </a:solidFill>
                  </a:tcPr>
                </a:tc>
                <a:extLst>
                  <a:ext uri="{0D108BD9-81ED-4DB2-BD59-A6C34878D82A}">
                    <a16:rowId xmlns:a16="http://schemas.microsoft.com/office/drawing/2014/main" val="387329459"/>
                  </a:ext>
                </a:extLst>
              </a:tr>
              <a:tr h="370840">
                <a:tc gridSpan="5">
                  <a:txBody>
                    <a:bodyPr/>
                    <a:lstStyle/>
                    <a:p>
                      <a:r>
                        <a:rPr lang="fr-CH" dirty="0" smtClean="0"/>
                        <a:t>Eviter les doubles</a:t>
                      </a:r>
                      <a:r>
                        <a:rPr lang="fr-CH" baseline="0" dirty="0" smtClean="0"/>
                        <a:t> consignes, préférer deux consignes distinctes, surligner les mots importants…</a:t>
                      </a:r>
                      <a:endParaRPr lang="fr-CH" dirty="0"/>
                    </a:p>
                  </a:txBody>
                  <a:tcPr>
                    <a:solidFill>
                      <a:schemeClr val="accent1">
                        <a:lumMod val="20000"/>
                        <a:lumOff val="80000"/>
                      </a:schemeClr>
                    </a:solidFill>
                  </a:tcPr>
                </a:tc>
                <a:tc hMerge="1">
                  <a:txBody>
                    <a:bodyPr/>
                    <a:lstStyle/>
                    <a:p>
                      <a:endParaRPr lang="fr-CH" dirty="0"/>
                    </a:p>
                  </a:txBody>
                  <a:tcPr/>
                </a:tc>
                <a:tc hMerge="1">
                  <a:txBody>
                    <a:bodyPr/>
                    <a:lstStyle/>
                    <a:p>
                      <a:endParaRPr lang="fr-CH"/>
                    </a:p>
                  </a:txBody>
                  <a:tcPr/>
                </a:tc>
                <a:tc hMerge="1">
                  <a:txBody>
                    <a:bodyPr/>
                    <a:lstStyle/>
                    <a:p>
                      <a:endParaRPr lang="fr-CH" dirty="0"/>
                    </a:p>
                  </a:txBody>
                  <a:tcPr/>
                </a:tc>
                <a:tc hMerge="1">
                  <a:txBody>
                    <a:bodyPr/>
                    <a:lstStyle/>
                    <a:p>
                      <a:endParaRPr lang="fr-CH" dirty="0"/>
                    </a:p>
                  </a:txBody>
                  <a:tcPr/>
                </a:tc>
                <a:extLst>
                  <a:ext uri="{0D108BD9-81ED-4DB2-BD59-A6C34878D82A}">
                    <a16:rowId xmlns:a16="http://schemas.microsoft.com/office/drawing/2014/main" val="993323494"/>
                  </a:ext>
                </a:extLst>
              </a:tr>
              <a:tr h="370840">
                <a:tc>
                  <a:txBody>
                    <a:bodyPr/>
                    <a:lstStyle/>
                    <a:p>
                      <a:endParaRPr lang="fr-CH"/>
                    </a:p>
                  </a:txBody>
                  <a:tcPr>
                    <a:solidFill>
                      <a:schemeClr val="accent1">
                        <a:lumMod val="20000"/>
                        <a:lumOff val="80000"/>
                      </a:schemeClr>
                    </a:solidFill>
                  </a:tcPr>
                </a:tc>
                <a:tc>
                  <a:txBody>
                    <a:bodyPr/>
                    <a:lstStyle/>
                    <a:p>
                      <a:endParaRPr lang="fr-CH" dirty="0"/>
                    </a:p>
                  </a:txBody>
                  <a:tcPr>
                    <a:solidFill>
                      <a:schemeClr val="accent1">
                        <a:lumMod val="20000"/>
                        <a:lumOff val="80000"/>
                      </a:schemeClr>
                    </a:solidFill>
                  </a:tcPr>
                </a:tc>
                <a:tc>
                  <a:txBody>
                    <a:bodyPr/>
                    <a:lstStyle/>
                    <a:p>
                      <a:endParaRPr lang="fr-CH" dirty="0"/>
                    </a:p>
                  </a:txBody>
                  <a:tcPr>
                    <a:solidFill>
                      <a:schemeClr val="accent1">
                        <a:lumMod val="20000"/>
                        <a:lumOff val="80000"/>
                      </a:schemeClr>
                    </a:solidFill>
                  </a:tcPr>
                </a:tc>
                <a:tc>
                  <a:txBody>
                    <a:bodyPr/>
                    <a:lstStyle/>
                    <a:p>
                      <a:endParaRPr lang="fr-CH" dirty="0"/>
                    </a:p>
                  </a:txBody>
                  <a:tcPr>
                    <a:solidFill>
                      <a:schemeClr val="accent1">
                        <a:lumMod val="20000"/>
                        <a:lumOff val="80000"/>
                      </a:schemeClr>
                    </a:solidFill>
                  </a:tcPr>
                </a:tc>
                <a:tc>
                  <a:txBody>
                    <a:bodyPr/>
                    <a:lstStyle/>
                    <a:p>
                      <a:endParaRPr lang="fr-CH" dirty="0"/>
                    </a:p>
                  </a:txBody>
                  <a:tcPr>
                    <a:solidFill>
                      <a:schemeClr val="accent1">
                        <a:lumMod val="20000"/>
                        <a:lumOff val="80000"/>
                      </a:schemeClr>
                    </a:solidFill>
                  </a:tcPr>
                </a:tc>
                <a:extLst>
                  <a:ext uri="{0D108BD9-81ED-4DB2-BD59-A6C34878D82A}">
                    <a16:rowId xmlns:a16="http://schemas.microsoft.com/office/drawing/2014/main" val="1036735760"/>
                  </a:ext>
                </a:extLst>
              </a:tr>
              <a:tr h="370840">
                <a:tc gridSpan="5">
                  <a:txBody>
                    <a:bodyPr/>
                    <a:lstStyle/>
                    <a:p>
                      <a:r>
                        <a:rPr lang="fr-CH" dirty="0" smtClean="0"/>
                        <a:t> Octroyer du temps supplémentaire</a:t>
                      </a:r>
                      <a:endParaRPr lang="fr-CH" dirty="0">
                        <a:solidFill>
                          <a:srgbClr val="FF0000"/>
                        </a:solidFill>
                      </a:endParaRPr>
                    </a:p>
                  </a:txBody>
                  <a:tcPr>
                    <a:solidFill>
                      <a:schemeClr val="accent1">
                        <a:lumMod val="60000"/>
                        <a:lumOff val="40000"/>
                      </a:schemeClr>
                    </a:solidFill>
                  </a:tcPr>
                </a:tc>
                <a:tc hMerge="1">
                  <a:txBody>
                    <a:bodyPr/>
                    <a:lstStyle/>
                    <a:p>
                      <a:endParaRPr lang="fr-CH" dirty="0"/>
                    </a:p>
                  </a:txBody>
                  <a:tcPr/>
                </a:tc>
                <a:tc hMerge="1">
                  <a:txBody>
                    <a:bodyPr/>
                    <a:lstStyle/>
                    <a:p>
                      <a:endParaRPr lang="fr-CH" dirty="0"/>
                    </a:p>
                  </a:txBody>
                  <a:tcPr/>
                </a:tc>
                <a:tc hMerge="1">
                  <a:txBody>
                    <a:bodyPr/>
                    <a:lstStyle/>
                    <a:p>
                      <a:endParaRPr lang="fr-CH" dirty="0"/>
                    </a:p>
                  </a:txBody>
                  <a:tcPr/>
                </a:tc>
                <a:tc hMerge="1">
                  <a:txBody>
                    <a:bodyPr/>
                    <a:lstStyle/>
                    <a:p>
                      <a:endParaRPr lang="fr-CH" dirty="0"/>
                    </a:p>
                  </a:txBody>
                  <a:tcPr/>
                </a:tc>
                <a:extLst>
                  <a:ext uri="{0D108BD9-81ED-4DB2-BD59-A6C34878D82A}">
                    <a16:rowId xmlns:a16="http://schemas.microsoft.com/office/drawing/2014/main" val="1010299354"/>
                  </a:ext>
                </a:extLst>
              </a:tr>
              <a:tr h="370840">
                <a:tc>
                  <a:txBody>
                    <a:bodyPr/>
                    <a:lstStyle/>
                    <a:p>
                      <a:endParaRPr lang="fr-CH"/>
                    </a:p>
                  </a:txBody>
                  <a:tcPr>
                    <a:solidFill>
                      <a:schemeClr val="accent1">
                        <a:lumMod val="60000"/>
                        <a:lumOff val="40000"/>
                      </a:schemeClr>
                    </a:solidFill>
                  </a:tcPr>
                </a:tc>
                <a:tc gridSpan="2">
                  <a:txBody>
                    <a:bodyPr/>
                    <a:lstStyle/>
                    <a:p>
                      <a:endParaRPr lang="fr-CH" dirty="0"/>
                    </a:p>
                  </a:txBody>
                  <a:tcPr>
                    <a:solidFill>
                      <a:schemeClr val="accent1">
                        <a:lumMod val="60000"/>
                        <a:lumOff val="40000"/>
                      </a:schemeClr>
                    </a:solidFill>
                  </a:tcPr>
                </a:tc>
                <a:tc hMerge="1">
                  <a:txBody>
                    <a:bodyPr/>
                    <a:lstStyle/>
                    <a:p>
                      <a:endParaRPr lang="fr-CH"/>
                    </a:p>
                  </a:txBody>
                  <a:tcPr/>
                </a:tc>
                <a:tc>
                  <a:txBody>
                    <a:bodyPr/>
                    <a:lstStyle/>
                    <a:p>
                      <a:endParaRPr lang="fr-CH" dirty="0"/>
                    </a:p>
                  </a:txBody>
                  <a:tcPr>
                    <a:solidFill>
                      <a:schemeClr val="accent1">
                        <a:lumMod val="60000"/>
                        <a:lumOff val="40000"/>
                      </a:schemeClr>
                    </a:solidFill>
                  </a:tcPr>
                </a:tc>
                <a:tc>
                  <a:txBody>
                    <a:bodyPr/>
                    <a:lstStyle/>
                    <a:p>
                      <a:endParaRPr lang="fr-CH" dirty="0"/>
                    </a:p>
                  </a:txBody>
                  <a:tcPr>
                    <a:solidFill>
                      <a:schemeClr val="accent1">
                        <a:lumMod val="60000"/>
                        <a:lumOff val="40000"/>
                      </a:schemeClr>
                    </a:solidFill>
                  </a:tcPr>
                </a:tc>
                <a:extLst>
                  <a:ext uri="{0D108BD9-81ED-4DB2-BD59-A6C34878D82A}">
                    <a16:rowId xmlns:a16="http://schemas.microsoft.com/office/drawing/2014/main" val="3960812072"/>
                  </a:ext>
                </a:extLst>
              </a:tr>
              <a:tr h="370840">
                <a:tc>
                  <a:txBody>
                    <a:bodyPr/>
                    <a:lstStyle/>
                    <a:p>
                      <a:endParaRPr lang="fr-CH"/>
                    </a:p>
                  </a:txBody>
                  <a:tcPr>
                    <a:solidFill>
                      <a:schemeClr val="accent1">
                        <a:lumMod val="20000"/>
                        <a:lumOff val="80000"/>
                      </a:schemeClr>
                    </a:solidFill>
                  </a:tcPr>
                </a:tc>
                <a:tc gridSpan="2">
                  <a:txBody>
                    <a:bodyPr/>
                    <a:lstStyle/>
                    <a:p>
                      <a:endParaRPr lang="fr-CH" dirty="0"/>
                    </a:p>
                  </a:txBody>
                  <a:tcPr>
                    <a:solidFill>
                      <a:schemeClr val="accent1">
                        <a:lumMod val="20000"/>
                        <a:lumOff val="80000"/>
                      </a:schemeClr>
                    </a:solidFill>
                  </a:tcPr>
                </a:tc>
                <a:tc hMerge="1">
                  <a:txBody>
                    <a:bodyPr/>
                    <a:lstStyle/>
                    <a:p>
                      <a:endParaRPr lang="fr-CH"/>
                    </a:p>
                  </a:txBody>
                  <a:tcPr/>
                </a:tc>
                <a:tc>
                  <a:txBody>
                    <a:bodyPr/>
                    <a:lstStyle/>
                    <a:p>
                      <a:endParaRPr lang="fr-CH"/>
                    </a:p>
                  </a:txBody>
                  <a:tcPr>
                    <a:solidFill>
                      <a:schemeClr val="accent1">
                        <a:lumMod val="20000"/>
                        <a:lumOff val="80000"/>
                      </a:schemeClr>
                    </a:solidFill>
                  </a:tcPr>
                </a:tc>
                <a:tc>
                  <a:txBody>
                    <a:bodyPr/>
                    <a:lstStyle/>
                    <a:p>
                      <a:endParaRPr lang="fr-CH" dirty="0"/>
                    </a:p>
                  </a:txBody>
                  <a:tcPr>
                    <a:solidFill>
                      <a:schemeClr val="accent1">
                        <a:lumMod val="20000"/>
                        <a:lumOff val="80000"/>
                      </a:schemeClr>
                    </a:solidFill>
                  </a:tcPr>
                </a:tc>
                <a:extLst>
                  <a:ext uri="{0D108BD9-81ED-4DB2-BD59-A6C34878D82A}">
                    <a16:rowId xmlns:a16="http://schemas.microsoft.com/office/drawing/2014/main" val="4068241896"/>
                  </a:ext>
                </a:extLst>
              </a:tr>
              <a:tr h="370840">
                <a:tc>
                  <a:txBody>
                    <a:bodyPr/>
                    <a:lstStyle/>
                    <a:p>
                      <a:endParaRPr lang="fr-CH" dirty="0"/>
                    </a:p>
                  </a:txBody>
                  <a:tcPr>
                    <a:solidFill>
                      <a:schemeClr val="accent1">
                        <a:lumMod val="20000"/>
                        <a:lumOff val="80000"/>
                      </a:schemeClr>
                    </a:solidFill>
                  </a:tcPr>
                </a:tc>
                <a:tc gridSpan="2">
                  <a:txBody>
                    <a:bodyPr/>
                    <a:lstStyle/>
                    <a:p>
                      <a:endParaRPr lang="fr-CH" dirty="0"/>
                    </a:p>
                  </a:txBody>
                  <a:tcPr>
                    <a:solidFill>
                      <a:schemeClr val="accent1">
                        <a:lumMod val="20000"/>
                        <a:lumOff val="80000"/>
                      </a:schemeClr>
                    </a:solidFill>
                  </a:tcPr>
                </a:tc>
                <a:tc hMerge="1">
                  <a:txBody>
                    <a:bodyPr/>
                    <a:lstStyle/>
                    <a:p>
                      <a:endParaRPr lang="fr-CH"/>
                    </a:p>
                  </a:txBody>
                  <a:tcPr/>
                </a:tc>
                <a:tc>
                  <a:txBody>
                    <a:bodyPr/>
                    <a:lstStyle/>
                    <a:p>
                      <a:endParaRPr lang="fr-CH" dirty="0"/>
                    </a:p>
                  </a:txBody>
                  <a:tcPr>
                    <a:solidFill>
                      <a:schemeClr val="accent1">
                        <a:lumMod val="20000"/>
                        <a:lumOff val="80000"/>
                      </a:schemeClr>
                    </a:solidFill>
                  </a:tcPr>
                </a:tc>
                <a:tc>
                  <a:txBody>
                    <a:bodyPr/>
                    <a:lstStyle/>
                    <a:p>
                      <a:endParaRPr lang="fr-CH" dirty="0"/>
                    </a:p>
                  </a:txBody>
                  <a:tcPr>
                    <a:solidFill>
                      <a:schemeClr val="accent1">
                        <a:lumMod val="20000"/>
                        <a:lumOff val="80000"/>
                      </a:schemeClr>
                    </a:solidFill>
                  </a:tcPr>
                </a:tc>
                <a:extLst>
                  <a:ext uri="{0D108BD9-81ED-4DB2-BD59-A6C34878D82A}">
                    <a16:rowId xmlns:a16="http://schemas.microsoft.com/office/drawing/2014/main" val="3263826886"/>
                  </a:ext>
                </a:extLst>
              </a:tr>
            </a:tbl>
          </a:graphicData>
        </a:graphic>
      </p:graphicFrame>
      <p:cxnSp>
        <p:nvCxnSpPr>
          <p:cNvPr id="6" name="Connecteur droit avec flèche 5"/>
          <p:cNvCxnSpPr/>
          <p:nvPr/>
        </p:nvCxnSpPr>
        <p:spPr>
          <a:xfrm flipV="1">
            <a:off x="1406769" y="2779295"/>
            <a:ext cx="3357736" cy="166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6227884" y="600809"/>
            <a:ext cx="770793" cy="586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7174523" y="501162"/>
            <a:ext cx="348175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H" sz="1800" b="0" i="0" u="none" strike="noStrike" kern="1200" cap="none" spc="0" normalizeH="0" baseline="0" noProof="0" dirty="0" smtClean="0">
                <a:ln>
                  <a:noFill/>
                </a:ln>
                <a:solidFill>
                  <a:prstClr val="black"/>
                </a:solidFill>
                <a:effectLst/>
                <a:uLnTx/>
                <a:uFillTx/>
                <a:latin typeface="Calibri" panose="020F0502020204030204"/>
                <a:ea typeface="+mn-ea"/>
                <a:cs typeface="+mn-cs"/>
              </a:rPr>
              <a:t>Différenciation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H"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Compensation des désavantages</a:t>
            </a:r>
            <a:endParaRPr kumimoji="0" lang="fr-CH"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lèche droite 10"/>
          <p:cNvSpPr/>
          <p:nvPr/>
        </p:nvSpPr>
        <p:spPr>
          <a:xfrm>
            <a:off x="4987314" y="2532185"/>
            <a:ext cx="6082201" cy="4659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lèche droite 11"/>
          <p:cNvSpPr/>
          <p:nvPr/>
        </p:nvSpPr>
        <p:spPr>
          <a:xfrm>
            <a:off x="6221172" y="802445"/>
            <a:ext cx="830263" cy="382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Connecteur droit avec flèche 12"/>
          <p:cNvCxnSpPr/>
          <p:nvPr/>
        </p:nvCxnSpPr>
        <p:spPr>
          <a:xfrm>
            <a:off x="1427289" y="3511064"/>
            <a:ext cx="4700949" cy="146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Flèche droite 14"/>
          <p:cNvSpPr/>
          <p:nvPr/>
        </p:nvSpPr>
        <p:spPr>
          <a:xfrm>
            <a:off x="6221172" y="3288323"/>
            <a:ext cx="4848343" cy="455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Connecteur droit avec flèche 15"/>
          <p:cNvCxnSpPr/>
          <p:nvPr/>
        </p:nvCxnSpPr>
        <p:spPr>
          <a:xfrm>
            <a:off x="1227999" y="4290653"/>
            <a:ext cx="3449509" cy="166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8" name="Flèche droite 17"/>
          <p:cNvSpPr/>
          <p:nvPr/>
        </p:nvSpPr>
        <p:spPr>
          <a:xfrm>
            <a:off x="4987313" y="3976501"/>
            <a:ext cx="6082201" cy="4659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Connecteur droit avec flèche 18"/>
          <p:cNvCxnSpPr/>
          <p:nvPr/>
        </p:nvCxnSpPr>
        <p:spPr>
          <a:xfrm flipV="1">
            <a:off x="1227999" y="5053263"/>
            <a:ext cx="3449509" cy="23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Flèche droite 19"/>
          <p:cNvSpPr/>
          <p:nvPr/>
        </p:nvSpPr>
        <p:spPr>
          <a:xfrm>
            <a:off x="4987313" y="4809391"/>
            <a:ext cx="6082201" cy="438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a:spLocks noGrp="1" noChangeArrowheads="1"/>
          </p:cNvSpPr>
          <p:nvPr/>
        </p:nvSpPr>
        <p:spPr bwMode="auto">
          <a:xfrm>
            <a:off x="678932" y="6463901"/>
            <a:ext cx="76168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CH"/>
            </a:defPPr>
            <a:lvl1pPr algn="l" rtl="0" eaLnBrk="1" fontAlgn="base" hangingPunct="1">
              <a:spcBef>
                <a:spcPct val="0"/>
              </a:spcBef>
              <a:spcAft>
                <a:spcPct val="0"/>
              </a:spcAft>
              <a:defRPr sz="1000" b="1" kern="1200">
                <a:solidFill>
                  <a:schemeClr val="bg1">
                    <a:lumMod val="95000"/>
                  </a:schemeClr>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fr-CH" altLang="fr-FR" sz="1600" dirty="0" smtClean="0">
                <a:solidFill>
                  <a:schemeClr val="bg1"/>
                </a:solidFill>
              </a:rPr>
              <a:t>Office de l’enseignement spécialisé (OES)</a:t>
            </a:r>
            <a:endParaRPr lang="fr-CH" altLang="fr-FR" sz="1600" dirty="0">
              <a:solidFill>
                <a:schemeClr val="bg1"/>
              </a:solidFill>
            </a:endParaRPr>
          </a:p>
        </p:txBody>
      </p:sp>
    </p:spTree>
    <p:extLst>
      <p:ext uri="{BB962C8B-B14F-4D97-AF65-F5344CB8AC3E}">
        <p14:creationId xmlns:p14="http://schemas.microsoft.com/office/powerpoint/2010/main" val="271860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8"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descr="Image associée">
            <a:hlinkClick r:id="rId47" tgtFrame="&quot;_blank&quot;"/>
          </p:cNvPr>
          <p:cNvPicPr/>
          <p:nvPr>
            <p:custDataLst>
              <p:tags r:id="rId1"/>
            </p:custDataLst>
          </p:nvPr>
        </p:nvPicPr>
        <p:blipFill>
          <a:blip r:embed="rId48" cstate="print">
            <a:extLst>
              <a:ext uri="{28A0092B-C50C-407E-A947-70E740481C1C}">
                <a14:useLocalDpi xmlns:a14="http://schemas.microsoft.com/office/drawing/2010/main" val="0"/>
              </a:ext>
            </a:extLst>
          </a:blip>
          <a:srcRect/>
          <a:stretch>
            <a:fillRect/>
          </a:stretch>
        </p:blipFill>
        <p:spPr bwMode="auto">
          <a:xfrm>
            <a:off x="5271374" y="502857"/>
            <a:ext cx="690880" cy="540385"/>
          </a:xfrm>
          <a:prstGeom prst="rect">
            <a:avLst/>
          </a:prstGeom>
          <a:noFill/>
          <a:ln>
            <a:noFill/>
          </a:ln>
        </p:spPr>
      </p:pic>
      <p:sp>
        <p:nvSpPr>
          <p:cNvPr id="19" name="Losange 18"/>
          <p:cNvSpPr/>
          <p:nvPr>
            <p:custDataLst>
              <p:tags r:id="rId2"/>
            </p:custDataLst>
          </p:nvPr>
        </p:nvSpPr>
        <p:spPr bwMode="auto">
          <a:xfrm>
            <a:off x="5998867" y="1247508"/>
            <a:ext cx="828000" cy="468000"/>
          </a:xfrm>
          <a:prstGeom prst="diamond">
            <a:avLst/>
          </a:prstGeom>
          <a:ln>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defRPr/>
            </a:pPr>
            <a:r>
              <a:rPr lang="fr-CH" sz="1100" dirty="0">
                <a:solidFill>
                  <a:prstClr val="black"/>
                </a:solidFill>
                <a:latin typeface="Calibri"/>
                <a:ea typeface="ＭＳ Ｐゴシック" pitchFamily="1" charset="-128"/>
              </a:rPr>
              <a:t>oui</a:t>
            </a:r>
            <a:endParaRPr lang="de-CH" sz="1100" dirty="0">
              <a:solidFill>
                <a:prstClr val="black"/>
              </a:solidFill>
              <a:latin typeface="Calibri"/>
              <a:ea typeface="ＭＳ Ｐゴシック" pitchFamily="1" charset="-128"/>
            </a:endParaRPr>
          </a:p>
        </p:txBody>
      </p:sp>
      <p:sp>
        <p:nvSpPr>
          <p:cNvPr id="20" name="Losange 19"/>
          <p:cNvSpPr/>
          <p:nvPr>
            <p:custDataLst>
              <p:tags r:id="rId3"/>
            </p:custDataLst>
          </p:nvPr>
        </p:nvSpPr>
        <p:spPr bwMode="auto">
          <a:xfrm>
            <a:off x="4443374" y="1247508"/>
            <a:ext cx="828000" cy="468000"/>
          </a:xfrm>
          <a:prstGeom prst="diamond">
            <a:avLst/>
          </a:pr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defRPr/>
            </a:pPr>
            <a:r>
              <a:rPr lang="fr-CH" sz="1100" dirty="0">
                <a:solidFill>
                  <a:prstClr val="black"/>
                </a:solidFill>
                <a:latin typeface="Calibri"/>
                <a:ea typeface="ＭＳ Ｐゴシック" pitchFamily="1" charset="-128"/>
              </a:rPr>
              <a:t>non</a:t>
            </a:r>
            <a:endParaRPr lang="de-CH" sz="1100" dirty="0">
              <a:solidFill>
                <a:prstClr val="black"/>
              </a:solidFill>
              <a:latin typeface="Calibri"/>
              <a:ea typeface="ＭＳ Ｐゴシック" pitchFamily="1" charset="-128"/>
            </a:endParaRPr>
          </a:p>
        </p:txBody>
      </p:sp>
      <p:pic>
        <p:nvPicPr>
          <p:cNvPr id="24" name="Image 23" descr="Image associée">
            <a:hlinkClick r:id="rId47" tgtFrame="&quot;_blank&quot;"/>
          </p:cNvPr>
          <p:cNvPicPr/>
          <p:nvPr>
            <p:custDataLst>
              <p:tags r:id="rId4"/>
            </p:custDataLst>
          </p:nvPr>
        </p:nvPicPr>
        <p:blipFill>
          <a:blip r:embed="rId49" cstate="print">
            <a:extLst>
              <a:ext uri="{BEBA8EAE-BF5A-486C-A8C5-ECC9F3942E4B}">
                <a14:imgProps xmlns:a14="http://schemas.microsoft.com/office/drawing/2010/main">
                  <a14:imgLayer r:embed="rId5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990680" y="3357392"/>
            <a:ext cx="690880" cy="540385"/>
          </a:xfrm>
          <a:prstGeom prst="rect">
            <a:avLst/>
          </a:prstGeom>
          <a:noFill/>
          <a:ln>
            <a:noFill/>
          </a:ln>
        </p:spPr>
      </p:pic>
      <p:pic>
        <p:nvPicPr>
          <p:cNvPr id="25" name="Image 24"/>
          <p:cNvPicPr>
            <a:picLocks noChangeAspect="1"/>
          </p:cNvPicPr>
          <p:nvPr>
            <p:custDataLst>
              <p:tags r:id="rId5"/>
            </p:custDataLst>
          </p:nvPr>
        </p:nvPicPr>
        <p:blipFill>
          <a:blip r:embed="rId51" cstate="print">
            <a:extLst>
              <a:ext uri="{28A0092B-C50C-407E-A947-70E740481C1C}">
                <a14:useLocalDpi xmlns:a14="http://schemas.microsoft.com/office/drawing/2010/main" val="0"/>
              </a:ext>
            </a:extLst>
          </a:blip>
          <a:stretch>
            <a:fillRect/>
          </a:stretch>
        </p:blipFill>
        <p:spPr>
          <a:xfrm>
            <a:off x="6758308" y="3406168"/>
            <a:ext cx="991813" cy="491609"/>
          </a:xfrm>
          <a:prstGeom prst="rect">
            <a:avLst/>
          </a:prstGeom>
        </p:spPr>
      </p:pic>
      <p:sp>
        <p:nvSpPr>
          <p:cNvPr id="26" name="ZoneTexte 25"/>
          <p:cNvSpPr txBox="1"/>
          <p:nvPr>
            <p:custDataLst>
              <p:tags r:id="rId6"/>
            </p:custDataLst>
          </p:nvPr>
        </p:nvSpPr>
        <p:spPr>
          <a:xfrm>
            <a:off x="7221487" y="4833930"/>
            <a:ext cx="1451359" cy="584775"/>
          </a:xfrm>
          <a:prstGeom prst="rect">
            <a:avLst/>
          </a:prstGeom>
          <a:noFill/>
          <a:ln>
            <a:solidFill>
              <a:schemeClr val="tx1"/>
            </a:solidFill>
          </a:ln>
        </p:spPr>
        <p:txBody>
          <a:bodyPr wrap="none" rtlCol="0">
            <a:spAutoFit/>
          </a:bodyPr>
          <a:lstStyle/>
          <a:p>
            <a:pPr algn="ctr" fontAlgn="base">
              <a:spcBef>
                <a:spcPct val="0"/>
              </a:spcBef>
              <a:spcAft>
                <a:spcPct val="0"/>
              </a:spcAft>
              <a:defRPr/>
            </a:pPr>
            <a:r>
              <a:rPr lang="fr-CH" sz="1600" dirty="0">
                <a:solidFill>
                  <a:prstClr val="black"/>
                </a:solidFill>
                <a:latin typeface="Tahoma" panose="020B0604030504040204" pitchFamily="34" charset="0"/>
                <a:ea typeface="Tahoma" panose="020B0604030504040204" pitchFamily="34" charset="0"/>
                <a:cs typeface="Tahoma" panose="020B0604030504040204" pitchFamily="34" charset="0"/>
              </a:rPr>
              <a:t>Formalisation </a:t>
            </a:r>
          </a:p>
          <a:p>
            <a:pPr algn="ctr" fontAlgn="base">
              <a:spcBef>
                <a:spcPct val="0"/>
              </a:spcBef>
              <a:spcAft>
                <a:spcPct val="0"/>
              </a:spcAft>
              <a:defRPr/>
            </a:pPr>
            <a:r>
              <a:rPr lang="fr-CH" sz="1600" dirty="0">
                <a:solidFill>
                  <a:prstClr val="black"/>
                </a:solidFill>
                <a:latin typeface="Tahoma" panose="020B0604030504040204" pitchFamily="34" charset="0"/>
                <a:ea typeface="Tahoma" panose="020B0604030504040204" pitchFamily="34" charset="0"/>
                <a:cs typeface="Tahoma" panose="020B0604030504040204" pitchFamily="34" charset="0"/>
              </a:rPr>
              <a:t>écrite</a:t>
            </a:r>
            <a:endParaRPr lang="de-CH"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7" name="Rectangle à coins arrondis 36"/>
          <p:cNvSpPr/>
          <p:nvPr>
            <p:custDataLst>
              <p:tags r:id="rId7"/>
            </p:custDataLst>
          </p:nvPr>
        </p:nvSpPr>
        <p:spPr>
          <a:xfrm>
            <a:off x="8328460" y="6251568"/>
            <a:ext cx="898686" cy="38908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fontAlgn="base">
              <a:spcBef>
                <a:spcPct val="0"/>
              </a:spcBef>
              <a:spcAft>
                <a:spcPct val="0"/>
              </a:spcAft>
              <a:defRPr/>
            </a:pPr>
            <a:r>
              <a:rPr lang="fr-CH" sz="1600" b="1" dirty="0" err="1">
                <a:solidFill>
                  <a:prstClr val="black"/>
                </a:solidFill>
                <a:latin typeface="Calibri"/>
              </a:rPr>
              <a:t>CdD</a:t>
            </a:r>
            <a:endParaRPr lang="de-CH" sz="1600" b="1" dirty="0">
              <a:solidFill>
                <a:prstClr val="black"/>
              </a:solidFill>
              <a:latin typeface="Calibri"/>
            </a:endParaRPr>
          </a:p>
        </p:txBody>
      </p:sp>
      <p:sp>
        <p:nvSpPr>
          <p:cNvPr id="38" name="Rectangle à coins arrondis 37"/>
          <p:cNvSpPr/>
          <p:nvPr>
            <p:custDataLst>
              <p:tags r:id="rId8"/>
            </p:custDataLst>
          </p:nvPr>
        </p:nvSpPr>
        <p:spPr>
          <a:xfrm>
            <a:off x="6770850" y="6251568"/>
            <a:ext cx="898686" cy="38908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fontAlgn="base">
              <a:spcBef>
                <a:spcPct val="0"/>
              </a:spcBef>
              <a:spcAft>
                <a:spcPct val="0"/>
              </a:spcAft>
              <a:defRPr/>
            </a:pPr>
            <a:r>
              <a:rPr lang="fr-CH" sz="1600" b="1" dirty="0" err="1">
                <a:solidFill>
                  <a:prstClr val="black"/>
                </a:solidFill>
                <a:latin typeface="Calibri"/>
              </a:rPr>
              <a:t>CdD</a:t>
            </a:r>
            <a:endParaRPr lang="de-CH" sz="1600" b="1" dirty="0">
              <a:solidFill>
                <a:prstClr val="black"/>
              </a:solidFill>
              <a:latin typeface="Calibri"/>
            </a:endParaRPr>
          </a:p>
        </p:txBody>
      </p:sp>
      <p:sp>
        <p:nvSpPr>
          <p:cNvPr id="40" name="Croix 39"/>
          <p:cNvSpPr/>
          <p:nvPr>
            <p:custDataLst>
              <p:tags r:id="rId9"/>
            </p:custDataLst>
          </p:nvPr>
        </p:nvSpPr>
        <p:spPr>
          <a:xfrm rot="18932754">
            <a:off x="6897580" y="6135188"/>
            <a:ext cx="612000" cy="612000"/>
          </a:xfrm>
          <a:prstGeom prst="plus">
            <a:avLst>
              <a:gd name="adj" fmla="val 48393"/>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defRPr/>
            </a:pPr>
            <a:endParaRPr lang="de-CH" sz="2400">
              <a:solidFill>
                <a:prstClr val="white"/>
              </a:solidFill>
              <a:latin typeface="Calibri"/>
            </a:endParaRPr>
          </a:p>
        </p:txBody>
      </p:sp>
      <p:cxnSp>
        <p:nvCxnSpPr>
          <p:cNvPr id="42" name="Connecteur droit 41"/>
          <p:cNvCxnSpPr>
            <a:stCxn id="18" idx="2"/>
          </p:cNvCxnSpPr>
          <p:nvPr>
            <p:custDataLst>
              <p:tags r:id="rId10"/>
            </p:custDataLst>
          </p:nvPr>
        </p:nvCxnSpPr>
        <p:spPr>
          <a:xfrm>
            <a:off x="5616814" y="1043242"/>
            <a:ext cx="0" cy="204267"/>
          </a:xfrm>
          <a:prstGeom prst="line">
            <a:avLst/>
          </a:prstGeom>
          <a:ln w="19050"/>
          <a:effectLst/>
        </p:spPr>
        <p:style>
          <a:lnRef idx="1">
            <a:schemeClr val="dk1"/>
          </a:lnRef>
          <a:fillRef idx="0">
            <a:schemeClr val="dk1"/>
          </a:fillRef>
          <a:effectRef idx="0">
            <a:schemeClr val="dk1"/>
          </a:effectRef>
          <a:fontRef idx="minor">
            <a:schemeClr val="tx1"/>
          </a:fontRef>
        </p:style>
      </p:cxnSp>
      <p:cxnSp>
        <p:nvCxnSpPr>
          <p:cNvPr id="44" name="Connecteur droit 43"/>
          <p:cNvCxnSpPr>
            <a:stCxn id="19" idx="0"/>
            <a:endCxn id="20" idx="0"/>
          </p:cNvCxnSpPr>
          <p:nvPr>
            <p:custDataLst>
              <p:tags r:id="rId11"/>
            </p:custDataLst>
          </p:nvPr>
        </p:nvCxnSpPr>
        <p:spPr>
          <a:xfrm flipH="1">
            <a:off x="4857375" y="1247508"/>
            <a:ext cx="1555493" cy="0"/>
          </a:xfrm>
          <a:prstGeom prst="line">
            <a:avLst/>
          </a:prstGeom>
          <a:ln w="19050"/>
          <a:effectLst/>
        </p:spPr>
        <p:style>
          <a:lnRef idx="1">
            <a:schemeClr val="dk1"/>
          </a:lnRef>
          <a:fillRef idx="0">
            <a:schemeClr val="dk1"/>
          </a:fillRef>
          <a:effectRef idx="0">
            <a:schemeClr val="dk1"/>
          </a:effectRef>
          <a:fontRef idx="minor">
            <a:schemeClr val="tx1"/>
          </a:fontRef>
        </p:style>
      </p:cxnSp>
      <p:cxnSp>
        <p:nvCxnSpPr>
          <p:cNvPr id="51" name="Connecteur droit 50"/>
          <p:cNvCxnSpPr>
            <a:endCxn id="19" idx="2"/>
          </p:cNvCxnSpPr>
          <p:nvPr>
            <p:custDataLst>
              <p:tags r:id="rId12"/>
            </p:custDataLst>
          </p:nvPr>
        </p:nvCxnSpPr>
        <p:spPr>
          <a:xfrm flipV="1">
            <a:off x="6412867" y="1715509"/>
            <a:ext cx="0" cy="204267"/>
          </a:xfrm>
          <a:prstGeom prst="line">
            <a:avLst/>
          </a:prstGeom>
          <a:effectLst/>
        </p:spPr>
        <p:style>
          <a:lnRef idx="1">
            <a:schemeClr val="dk1"/>
          </a:lnRef>
          <a:fillRef idx="0">
            <a:schemeClr val="dk1"/>
          </a:fillRef>
          <a:effectRef idx="0">
            <a:schemeClr val="dk1"/>
          </a:effectRef>
          <a:fontRef idx="minor">
            <a:schemeClr val="tx1"/>
          </a:fontRef>
        </p:style>
      </p:cxnSp>
      <p:sp>
        <p:nvSpPr>
          <p:cNvPr id="55" name="Losange 54"/>
          <p:cNvSpPr/>
          <p:nvPr>
            <p:custDataLst>
              <p:tags r:id="rId13"/>
            </p:custDataLst>
          </p:nvPr>
        </p:nvSpPr>
        <p:spPr bwMode="auto">
          <a:xfrm>
            <a:off x="6758307" y="2644913"/>
            <a:ext cx="828000" cy="468000"/>
          </a:xfrm>
          <a:prstGeom prst="diamond">
            <a:avLst/>
          </a:prstGeom>
          <a:ln>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defRPr/>
            </a:pPr>
            <a:r>
              <a:rPr lang="fr-CH" sz="1100" dirty="0">
                <a:solidFill>
                  <a:prstClr val="black"/>
                </a:solidFill>
                <a:latin typeface="Calibri"/>
                <a:ea typeface="ＭＳ Ｐゴシック" pitchFamily="1" charset="-128"/>
              </a:rPr>
              <a:t>oui</a:t>
            </a:r>
            <a:endParaRPr lang="de-CH" sz="1100" dirty="0">
              <a:solidFill>
                <a:prstClr val="black"/>
              </a:solidFill>
              <a:latin typeface="Calibri"/>
              <a:ea typeface="ＭＳ Ｐゴシック" pitchFamily="1" charset="-128"/>
            </a:endParaRPr>
          </a:p>
        </p:txBody>
      </p:sp>
      <p:sp>
        <p:nvSpPr>
          <p:cNvPr id="56" name="Losange 55"/>
          <p:cNvSpPr/>
          <p:nvPr>
            <p:custDataLst>
              <p:tags r:id="rId14"/>
            </p:custDataLst>
          </p:nvPr>
        </p:nvSpPr>
        <p:spPr bwMode="auto">
          <a:xfrm>
            <a:off x="5202814" y="2644913"/>
            <a:ext cx="828000" cy="468000"/>
          </a:xfrm>
          <a:prstGeom prst="diamond">
            <a:avLst/>
          </a:pr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defRPr/>
            </a:pPr>
            <a:r>
              <a:rPr lang="fr-CH" sz="1100" dirty="0">
                <a:solidFill>
                  <a:prstClr val="black"/>
                </a:solidFill>
                <a:latin typeface="Calibri"/>
                <a:ea typeface="ＭＳ Ｐゴシック" pitchFamily="1" charset="-128"/>
              </a:rPr>
              <a:t>non</a:t>
            </a:r>
            <a:endParaRPr lang="de-CH" sz="1100" dirty="0">
              <a:solidFill>
                <a:prstClr val="black"/>
              </a:solidFill>
              <a:latin typeface="Calibri"/>
              <a:ea typeface="ＭＳ Ｐゴシック" pitchFamily="1" charset="-128"/>
            </a:endParaRPr>
          </a:p>
        </p:txBody>
      </p:sp>
      <p:cxnSp>
        <p:nvCxnSpPr>
          <p:cNvPr id="57" name="Connecteur droit 56"/>
          <p:cNvCxnSpPr/>
          <p:nvPr>
            <p:custDataLst>
              <p:tags r:id="rId15"/>
            </p:custDataLst>
          </p:nvPr>
        </p:nvCxnSpPr>
        <p:spPr>
          <a:xfrm>
            <a:off x="6412867" y="2442995"/>
            <a:ext cx="0" cy="201918"/>
          </a:xfrm>
          <a:prstGeom prst="line">
            <a:avLst/>
          </a:prstGeom>
          <a:ln w="19050"/>
          <a:effectLst/>
        </p:spPr>
        <p:style>
          <a:lnRef idx="1">
            <a:schemeClr val="dk1"/>
          </a:lnRef>
          <a:fillRef idx="0">
            <a:schemeClr val="dk1"/>
          </a:fillRef>
          <a:effectRef idx="0">
            <a:schemeClr val="dk1"/>
          </a:effectRef>
          <a:fontRef idx="minor">
            <a:schemeClr val="tx1"/>
          </a:fontRef>
        </p:style>
      </p:cxnSp>
      <p:cxnSp>
        <p:nvCxnSpPr>
          <p:cNvPr id="58" name="Connecteur droit 57"/>
          <p:cNvCxnSpPr>
            <a:stCxn id="55" idx="0"/>
            <a:endCxn id="56" idx="0"/>
          </p:cNvCxnSpPr>
          <p:nvPr>
            <p:custDataLst>
              <p:tags r:id="rId16"/>
            </p:custDataLst>
          </p:nvPr>
        </p:nvCxnSpPr>
        <p:spPr>
          <a:xfrm flipH="1">
            <a:off x="5616815" y="2644913"/>
            <a:ext cx="1555493" cy="0"/>
          </a:xfrm>
          <a:prstGeom prst="line">
            <a:avLst/>
          </a:prstGeom>
          <a:ln w="19050"/>
          <a:effectLst/>
        </p:spPr>
        <p:style>
          <a:lnRef idx="1">
            <a:schemeClr val="dk1"/>
          </a:lnRef>
          <a:fillRef idx="0">
            <a:schemeClr val="dk1"/>
          </a:fillRef>
          <a:effectRef idx="0">
            <a:schemeClr val="dk1"/>
          </a:effectRef>
          <a:fontRef idx="minor">
            <a:schemeClr val="tx1"/>
          </a:fontRef>
        </p:style>
      </p:cxnSp>
      <p:cxnSp>
        <p:nvCxnSpPr>
          <p:cNvPr id="59" name="Connecteur droit 58"/>
          <p:cNvCxnSpPr>
            <a:endCxn id="55" idx="2"/>
          </p:cNvCxnSpPr>
          <p:nvPr>
            <p:custDataLst>
              <p:tags r:id="rId17"/>
            </p:custDataLst>
          </p:nvPr>
        </p:nvCxnSpPr>
        <p:spPr>
          <a:xfrm flipV="1">
            <a:off x="7172307" y="3112914"/>
            <a:ext cx="0" cy="204267"/>
          </a:xfrm>
          <a:prstGeom prst="line">
            <a:avLst/>
          </a:prstGeom>
          <a:ln w="19050"/>
          <a:effectLst/>
        </p:spPr>
        <p:style>
          <a:lnRef idx="1">
            <a:schemeClr val="dk1"/>
          </a:lnRef>
          <a:fillRef idx="0">
            <a:schemeClr val="dk1"/>
          </a:fillRef>
          <a:effectRef idx="0">
            <a:schemeClr val="dk1"/>
          </a:effectRef>
          <a:fontRef idx="minor">
            <a:schemeClr val="tx1"/>
          </a:fontRef>
        </p:style>
      </p:cxnSp>
      <p:sp>
        <p:nvSpPr>
          <p:cNvPr id="62" name="Losange 61"/>
          <p:cNvSpPr/>
          <p:nvPr>
            <p:custDataLst>
              <p:tags r:id="rId18"/>
            </p:custDataLst>
          </p:nvPr>
        </p:nvSpPr>
        <p:spPr bwMode="auto">
          <a:xfrm>
            <a:off x="7554360" y="4143420"/>
            <a:ext cx="828000" cy="468000"/>
          </a:xfrm>
          <a:prstGeom prst="diamond">
            <a:avLst/>
          </a:prstGeom>
          <a:ln>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defRPr/>
            </a:pPr>
            <a:r>
              <a:rPr lang="fr-CH" sz="1100" dirty="0">
                <a:solidFill>
                  <a:prstClr val="black"/>
                </a:solidFill>
                <a:latin typeface="Calibri"/>
                <a:ea typeface="ＭＳ Ｐゴシック" pitchFamily="1" charset="-128"/>
              </a:rPr>
              <a:t>oui</a:t>
            </a:r>
            <a:endParaRPr lang="de-CH" sz="1100" dirty="0">
              <a:solidFill>
                <a:prstClr val="black"/>
              </a:solidFill>
              <a:latin typeface="Calibri"/>
              <a:ea typeface="ＭＳ Ｐゴシック" pitchFamily="1" charset="-128"/>
            </a:endParaRPr>
          </a:p>
        </p:txBody>
      </p:sp>
      <p:sp>
        <p:nvSpPr>
          <p:cNvPr id="63" name="Losange 62"/>
          <p:cNvSpPr/>
          <p:nvPr>
            <p:custDataLst>
              <p:tags r:id="rId19"/>
            </p:custDataLst>
          </p:nvPr>
        </p:nvSpPr>
        <p:spPr bwMode="auto">
          <a:xfrm>
            <a:off x="5998867" y="4143420"/>
            <a:ext cx="828000" cy="468000"/>
          </a:xfrm>
          <a:prstGeom prst="diamond">
            <a:avLst/>
          </a:pr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defRPr/>
            </a:pPr>
            <a:r>
              <a:rPr lang="fr-CH" sz="1100" dirty="0">
                <a:solidFill>
                  <a:prstClr val="black"/>
                </a:solidFill>
                <a:latin typeface="Calibri"/>
                <a:ea typeface="ＭＳ Ｐゴシック" pitchFamily="1" charset="-128"/>
              </a:rPr>
              <a:t>non</a:t>
            </a:r>
            <a:endParaRPr lang="de-CH" sz="1100" dirty="0">
              <a:solidFill>
                <a:prstClr val="black"/>
              </a:solidFill>
              <a:latin typeface="Calibri"/>
              <a:ea typeface="ＭＳ Ｐゴシック" pitchFamily="1" charset="-128"/>
            </a:endParaRPr>
          </a:p>
        </p:txBody>
      </p:sp>
      <p:cxnSp>
        <p:nvCxnSpPr>
          <p:cNvPr id="64" name="Connecteur droit 63"/>
          <p:cNvCxnSpPr/>
          <p:nvPr>
            <p:custDataLst>
              <p:tags r:id="rId20"/>
            </p:custDataLst>
          </p:nvPr>
        </p:nvCxnSpPr>
        <p:spPr>
          <a:xfrm>
            <a:off x="7172307" y="3939154"/>
            <a:ext cx="0" cy="204267"/>
          </a:xfrm>
          <a:prstGeom prst="line">
            <a:avLst/>
          </a:prstGeom>
          <a:ln w="19050"/>
          <a:effectLst/>
        </p:spPr>
        <p:style>
          <a:lnRef idx="1">
            <a:schemeClr val="dk1"/>
          </a:lnRef>
          <a:fillRef idx="0">
            <a:schemeClr val="dk1"/>
          </a:fillRef>
          <a:effectRef idx="0">
            <a:schemeClr val="dk1"/>
          </a:effectRef>
          <a:fontRef idx="minor">
            <a:schemeClr val="tx1"/>
          </a:fontRef>
        </p:style>
      </p:cxnSp>
      <p:cxnSp>
        <p:nvCxnSpPr>
          <p:cNvPr id="65" name="Connecteur droit 64"/>
          <p:cNvCxnSpPr>
            <a:stCxn id="62" idx="0"/>
            <a:endCxn id="63" idx="0"/>
          </p:cNvCxnSpPr>
          <p:nvPr>
            <p:custDataLst>
              <p:tags r:id="rId21"/>
            </p:custDataLst>
          </p:nvPr>
        </p:nvCxnSpPr>
        <p:spPr>
          <a:xfrm flipH="1">
            <a:off x="6412868" y="4143420"/>
            <a:ext cx="1555493" cy="0"/>
          </a:xfrm>
          <a:prstGeom prst="line">
            <a:avLst/>
          </a:prstGeom>
          <a:ln w="19050"/>
          <a:effectLst/>
        </p:spPr>
        <p:style>
          <a:lnRef idx="1">
            <a:schemeClr val="dk1"/>
          </a:lnRef>
          <a:fillRef idx="0">
            <a:schemeClr val="dk1"/>
          </a:fillRef>
          <a:effectRef idx="0">
            <a:schemeClr val="dk1"/>
          </a:effectRef>
          <a:fontRef idx="minor">
            <a:schemeClr val="tx1"/>
          </a:fontRef>
        </p:style>
      </p:cxnSp>
      <p:cxnSp>
        <p:nvCxnSpPr>
          <p:cNvPr id="66" name="Connecteur droit 65"/>
          <p:cNvCxnSpPr>
            <a:endCxn id="62" idx="2"/>
          </p:cNvCxnSpPr>
          <p:nvPr>
            <p:custDataLst>
              <p:tags r:id="rId22"/>
            </p:custDataLst>
          </p:nvPr>
        </p:nvCxnSpPr>
        <p:spPr>
          <a:xfrm flipV="1">
            <a:off x="7968360" y="4611421"/>
            <a:ext cx="0" cy="204267"/>
          </a:xfrm>
          <a:prstGeom prst="line">
            <a:avLst/>
          </a:prstGeom>
          <a:ln w="19050"/>
          <a:effectLst/>
        </p:spPr>
        <p:style>
          <a:lnRef idx="1">
            <a:schemeClr val="dk1"/>
          </a:lnRef>
          <a:fillRef idx="0">
            <a:schemeClr val="dk1"/>
          </a:fillRef>
          <a:effectRef idx="0">
            <a:schemeClr val="dk1"/>
          </a:effectRef>
          <a:fontRef idx="minor">
            <a:schemeClr val="tx1"/>
          </a:fontRef>
        </p:style>
      </p:cxnSp>
      <p:sp>
        <p:nvSpPr>
          <p:cNvPr id="67" name="Losange 66"/>
          <p:cNvSpPr/>
          <p:nvPr>
            <p:custDataLst>
              <p:tags r:id="rId23"/>
            </p:custDataLst>
          </p:nvPr>
        </p:nvSpPr>
        <p:spPr bwMode="auto">
          <a:xfrm>
            <a:off x="8363803" y="5568192"/>
            <a:ext cx="828000" cy="468000"/>
          </a:xfrm>
          <a:prstGeom prst="diamond">
            <a:avLst/>
          </a:prstGeom>
          <a:ln>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defRPr/>
            </a:pPr>
            <a:r>
              <a:rPr lang="fr-CH" sz="1100" dirty="0">
                <a:solidFill>
                  <a:prstClr val="black"/>
                </a:solidFill>
                <a:latin typeface="Calibri"/>
                <a:ea typeface="ＭＳ Ｐゴシック" pitchFamily="1" charset="-128"/>
              </a:rPr>
              <a:t>oui</a:t>
            </a:r>
            <a:endParaRPr lang="de-CH" sz="1100" dirty="0">
              <a:solidFill>
                <a:prstClr val="black"/>
              </a:solidFill>
              <a:latin typeface="Calibri"/>
              <a:ea typeface="ＭＳ Ｐゴシック" pitchFamily="1" charset="-128"/>
            </a:endParaRPr>
          </a:p>
        </p:txBody>
      </p:sp>
      <p:sp>
        <p:nvSpPr>
          <p:cNvPr id="68" name="Losange 67"/>
          <p:cNvSpPr/>
          <p:nvPr>
            <p:custDataLst>
              <p:tags r:id="rId24"/>
            </p:custDataLst>
          </p:nvPr>
        </p:nvSpPr>
        <p:spPr bwMode="auto">
          <a:xfrm>
            <a:off x="6808310" y="5568192"/>
            <a:ext cx="828000" cy="468000"/>
          </a:xfrm>
          <a:prstGeom prst="diamond">
            <a:avLst/>
          </a:pr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defRPr/>
            </a:pPr>
            <a:r>
              <a:rPr lang="fr-CH" sz="1100" dirty="0">
                <a:solidFill>
                  <a:prstClr val="black"/>
                </a:solidFill>
                <a:latin typeface="Calibri"/>
                <a:ea typeface="ＭＳ Ｐゴシック" pitchFamily="1" charset="-128"/>
              </a:rPr>
              <a:t>non</a:t>
            </a:r>
            <a:endParaRPr lang="de-CH" sz="1100" dirty="0">
              <a:solidFill>
                <a:prstClr val="black"/>
              </a:solidFill>
              <a:latin typeface="Calibri"/>
              <a:ea typeface="ＭＳ Ｐゴシック" pitchFamily="1" charset="-128"/>
            </a:endParaRPr>
          </a:p>
        </p:txBody>
      </p:sp>
      <p:cxnSp>
        <p:nvCxnSpPr>
          <p:cNvPr id="69" name="Connecteur droit 68"/>
          <p:cNvCxnSpPr/>
          <p:nvPr>
            <p:custDataLst>
              <p:tags r:id="rId25"/>
            </p:custDataLst>
          </p:nvPr>
        </p:nvCxnSpPr>
        <p:spPr>
          <a:xfrm>
            <a:off x="7981750" y="5363926"/>
            <a:ext cx="0" cy="204267"/>
          </a:xfrm>
          <a:prstGeom prst="line">
            <a:avLst/>
          </a:prstGeom>
          <a:ln w="19050"/>
          <a:effectLst/>
        </p:spPr>
        <p:style>
          <a:lnRef idx="1">
            <a:schemeClr val="dk1"/>
          </a:lnRef>
          <a:fillRef idx="0">
            <a:schemeClr val="dk1"/>
          </a:fillRef>
          <a:effectRef idx="0">
            <a:schemeClr val="dk1"/>
          </a:effectRef>
          <a:fontRef idx="minor">
            <a:schemeClr val="tx1"/>
          </a:fontRef>
        </p:style>
      </p:cxnSp>
      <p:cxnSp>
        <p:nvCxnSpPr>
          <p:cNvPr id="70" name="Connecteur droit 69"/>
          <p:cNvCxnSpPr>
            <a:stCxn id="67" idx="0"/>
            <a:endCxn id="68" idx="0"/>
          </p:cNvCxnSpPr>
          <p:nvPr>
            <p:custDataLst>
              <p:tags r:id="rId26"/>
            </p:custDataLst>
          </p:nvPr>
        </p:nvCxnSpPr>
        <p:spPr>
          <a:xfrm flipH="1">
            <a:off x="7222311" y="5568192"/>
            <a:ext cx="1555493" cy="0"/>
          </a:xfrm>
          <a:prstGeom prst="line">
            <a:avLst/>
          </a:prstGeom>
          <a:ln w="19050"/>
          <a:effectLst/>
        </p:spPr>
        <p:style>
          <a:lnRef idx="1">
            <a:schemeClr val="dk1"/>
          </a:lnRef>
          <a:fillRef idx="0">
            <a:schemeClr val="dk1"/>
          </a:fillRef>
          <a:effectRef idx="0">
            <a:schemeClr val="dk1"/>
          </a:effectRef>
          <a:fontRef idx="minor">
            <a:schemeClr val="tx1"/>
          </a:fontRef>
        </p:style>
      </p:cxnSp>
      <p:cxnSp>
        <p:nvCxnSpPr>
          <p:cNvPr id="71" name="Connecteur droit 70"/>
          <p:cNvCxnSpPr>
            <a:endCxn id="67" idx="2"/>
          </p:cNvCxnSpPr>
          <p:nvPr>
            <p:custDataLst>
              <p:tags r:id="rId27"/>
            </p:custDataLst>
          </p:nvPr>
        </p:nvCxnSpPr>
        <p:spPr>
          <a:xfrm flipV="1">
            <a:off x="8777803" y="6036193"/>
            <a:ext cx="0" cy="204267"/>
          </a:xfrm>
          <a:prstGeom prst="line">
            <a:avLst/>
          </a:prstGeom>
          <a:ln w="19050"/>
          <a:effectLst/>
        </p:spPr>
        <p:style>
          <a:lnRef idx="1">
            <a:schemeClr val="dk1"/>
          </a:lnRef>
          <a:fillRef idx="0">
            <a:schemeClr val="dk1"/>
          </a:fillRef>
          <a:effectRef idx="0">
            <a:schemeClr val="dk1"/>
          </a:effectRef>
          <a:fontRef idx="minor">
            <a:schemeClr val="tx1"/>
          </a:fontRef>
        </p:style>
      </p:cxnSp>
      <p:cxnSp>
        <p:nvCxnSpPr>
          <p:cNvPr id="72" name="Connecteur droit 71"/>
          <p:cNvCxnSpPr>
            <a:stCxn id="38" idx="0"/>
            <a:endCxn id="68" idx="2"/>
          </p:cNvCxnSpPr>
          <p:nvPr>
            <p:custDataLst>
              <p:tags r:id="rId28"/>
            </p:custDataLst>
          </p:nvPr>
        </p:nvCxnSpPr>
        <p:spPr>
          <a:xfrm flipV="1">
            <a:off x="7220194" y="6036193"/>
            <a:ext cx="2117" cy="215375"/>
          </a:xfrm>
          <a:prstGeom prst="line">
            <a:avLst/>
          </a:prstGeom>
          <a:ln w="19050"/>
          <a:effectLst/>
        </p:spPr>
        <p:style>
          <a:lnRef idx="1">
            <a:schemeClr val="dk1"/>
          </a:lnRef>
          <a:fillRef idx="0">
            <a:schemeClr val="dk1"/>
          </a:fillRef>
          <a:effectRef idx="0">
            <a:schemeClr val="dk1"/>
          </a:effectRef>
          <a:fontRef idx="minor">
            <a:schemeClr val="tx1"/>
          </a:fontRef>
        </p:style>
      </p:cxnSp>
      <p:cxnSp>
        <p:nvCxnSpPr>
          <p:cNvPr id="77" name="Connecteur droit 76"/>
          <p:cNvCxnSpPr>
            <a:stCxn id="20" idx="2"/>
          </p:cNvCxnSpPr>
          <p:nvPr>
            <p:custDataLst>
              <p:tags r:id="rId29"/>
            </p:custDataLst>
          </p:nvPr>
        </p:nvCxnSpPr>
        <p:spPr>
          <a:xfrm>
            <a:off x="4857374" y="1715509"/>
            <a:ext cx="0" cy="4730603"/>
          </a:xfrm>
          <a:prstGeom prst="line">
            <a:avLst/>
          </a:prstGeom>
          <a:ln w="19050"/>
          <a:effectLst/>
        </p:spPr>
        <p:style>
          <a:lnRef idx="1">
            <a:schemeClr val="dk1"/>
          </a:lnRef>
          <a:fillRef idx="0">
            <a:schemeClr val="dk1"/>
          </a:fillRef>
          <a:effectRef idx="0">
            <a:schemeClr val="dk1"/>
          </a:effectRef>
          <a:fontRef idx="minor">
            <a:schemeClr val="tx1"/>
          </a:fontRef>
        </p:style>
      </p:cxnSp>
      <p:cxnSp>
        <p:nvCxnSpPr>
          <p:cNvPr id="80" name="Connecteur droit 79"/>
          <p:cNvCxnSpPr>
            <a:stCxn id="56" idx="2"/>
          </p:cNvCxnSpPr>
          <p:nvPr>
            <p:custDataLst>
              <p:tags r:id="rId30"/>
            </p:custDataLst>
          </p:nvPr>
        </p:nvCxnSpPr>
        <p:spPr>
          <a:xfrm>
            <a:off x="5616814" y="3112913"/>
            <a:ext cx="0" cy="3333198"/>
          </a:xfrm>
          <a:prstGeom prst="line">
            <a:avLst/>
          </a:prstGeom>
          <a:ln w="19050"/>
          <a:effectLst/>
        </p:spPr>
        <p:style>
          <a:lnRef idx="1">
            <a:schemeClr val="dk1"/>
          </a:lnRef>
          <a:fillRef idx="0">
            <a:schemeClr val="dk1"/>
          </a:fillRef>
          <a:effectRef idx="0">
            <a:schemeClr val="dk1"/>
          </a:effectRef>
          <a:fontRef idx="minor">
            <a:schemeClr val="tx1"/>
          </a:fontRef>
        </p:style>
      </p:cxnSp>
      <p:cxnSp>
        <p:nvCxnSpPr>
          <p:cNvPr id="83" name="Connecteur droit 82"/>
          <p:cNvCxnSpPr>
            <a:stCxn id="38" idx="1"/>
          </p:cNvCxnSpPr>
          <p:nvPr>
            <p:custDataLst>
              <p:tags r:id="rId31"/>
            </p:custDataLst>
          </p:nvPr>
        </p:nvCxnSpPr>
        <p:spPr>
          <a:xfrm flipH="1">
            <a:off x="4857374" y="6446111"/>
            <a:ext cx="1913476" cy="0"/>
          </a:xfrm>
          <a:prstGeom prst="line">
            <a:avLst/>
          </a:prstGeom>
          <a:ln w="19050"/>
          <a:effectLst/>
        </p:spPr>
        <p:style>
          <a:lnRef idx="1">
            <a:schemeClr val="dk1"/>
          </a:lnRef>
          <a:fillRef idx="0">
            <a:schemeClr val="dk1"/>
          </a:fillRef>
          <a:effectRef idx="0">
            <a:schemeClr val="dk1"/>
          </a:effectRef>
          <a:fontRef idx="minor">
            <a:schemeClr val="tx1"/>
          </a:fontRef>
        </p:style>
      </p:cxnSp>
      <p:cxnSp>
        <p:nvCxnSpPr>
          <p:cNvPr id="91" name="Connecteur droit 90"/>
          <p:cNvCxnSpPr>
            <a:stCxn id="63" idx="2"/>
          </p:cNvCxnSpPr>
          <p:nvPr>
            <p:custDataLst>
              <p:tags r:id="rId32"/>
            </p:custDataLst>
          </p:nvPr>
        </p:nvCxnSpPr>
        <p:spPr>
          <a:xfrm>
            <a:off x="6412867" y="4611421"/>
            <a:ext cx="0" cy="1834691"/>
          </a:xfrm>
          <a:prstGeom prst="line">
            <a:avLst/>
          </a:prstGeom>
          <a:ln w="19050"/>
          <a:effectLst/>
        </p:spPr>
        <p:style>
          <a:lnRef idx="1">
            <a:schemeClr val="dk1"/>
          </a:lnRef>
          <a:fillRef idx="0">
            <a:schemeClr val="dk1"/>
          </a:fillRef>
          <a:effectRef idx="0">
            <a:schemeClr val="dk1"/>
          </a:effectRef>
          <a:fontRef idx="minor">
            <a:schemeClr val="tx1"/>
          </a:fontRef>
        </p:style>
      </p:cxnSp>
      <p:sp>
        <p:nvSpPr>
          <p:cNvPr id="94" name="ZoneTexte 93"/>
          <p:cNvSpPr txBox="1"/>
          <p:nvPr>
            <p:custDataLst>
              <p:tags r:id="rId33"/>
            </p:custDataLst>
          </p:nvPr>
        </p:nvSpPr>
        <p:spPr>
          <a:xfrm>
            <a:off x="8907241" y="4649264"/>
            <a:ext cx="1710228" cy="954107"/>
          </a:xfrm>
          <a:prstGeom prst="rect">
            <a:avLst/>
          </a:prstGeom>
          <a:noFill/>
          <a:ln>
            <a:solidFill>
              <a:schemeClr val="tx1"/>
            </a:solidFill>
            <a:prstDash val="dash"/>
          </a:ln>
        </p:spPr>
        <p:txBody>
          <a:bodyPr wrap="square" rtlCol="0">
            <a:spAutoFit/>
          </a:bodyPr>
          <a:lstStyle/>
          <a:p>
            <a:pPr marL="171450" indent="-171450" fontAlgn="base">
              <a:spcBef>
                <a:spcPct val="0"/>
              </a:spcBef>
              <a:spcAft>
                <a:spcPct val="0"/>
              </a:spcAft>
              <a:buFont typeface="Calibri" panose="020F0502020204030204" pitchFamily="34" charset="0"/>
              <a:buChar char="-"/>
              <a:defRPr/>
            </a:pPr>
            <a:r>
              <a:rPr lang="fr-CH" sz="1400" dirty="0">
                <a:solidFill>
                  <a:prstClr val="black"/>
                </a:solidFill>
                <a:latin typeface="Calibri"/>
                <a:ea typeface="ＭＳ Ｐゴシック"/>
              </a:rPr>
              <a:t>Type de mesure(s)</a:t>
            </a:r>
          </a:p>
          <a:p>
            <a:pPr marL="171450" indent="-171450" fontAlgn="base">
              <a:spcBef>
                <a:spcPct val="0"/>
              </a:spcBef>
              <a:spcAft>
                <a:spcPct val="0"/>
              </a:spcAft>
              <a:buFont typeface="Calibri" panose="020F0502020204030204" pitchFamily="34" charset="0"/>
              <a:buChar char="-"/>
              <a:defRPr/>
            </a:pPr>
            <a:r>
              <a:rPr lang="fr-CH" sz="1400" dirty="0">
                <a:solidFill>
                  <a:prstClr val="black"/>
                </a:solidFill>
                <a:latin typeface="Calibri"/>
                <a:ea typeface="ＭＳ Ｐゴシック"/>
              </a:rPr>
              <a:t>Durée</a:t>
            </a:r>
          </a:p>
          <a:p>
            <a:pPr marL="171450" indent="-171450" fontAlgn="base">
              <a:spcBef>
                <a:spcPct val="0"/>
              </a:spcBef>
              <a:spcAft>
                <a:spcPct val="0"/>
              </a:spcAft>
              <a:buFont typeface="Calibri" panose="020F0502020204030204" pitchFamily="34" charset="0"/>
              <a:buChar char="-"/>
              <a:defRPr/>
            </a:pPr>
            <a:r>
              <a:rPr lang="fr-CH" sz="1400" dirty="0">
                <a:solidFill>
                  <a:prstClr val="black"/>
                </a:solidFill>
                <a:latin typeface="Calibri"/>
                <a:ea typeface="ＭＳ Ｐゴシック"/>
              </a:rPr>
              <a:t>Évaluation </a:t>
            </a:r>
          </a:p>
          <a:p>
            <a:pPr marL="171450" indent="-171450" fontAlgn="base">
              <a:spcBef>
                <a:spcPct val="0"/>
              </a:spcBef>
              <a:spcAft>
                <a:spcPct val="0"/>
              </a:spcAft>
              <a:buFont typeface="Calibri" panose="020F0502020204030204" pitchFamily="34" charset="0"/>
              <a:buChar char="-"/>
              <a:defRPr/>
            </a:pPr>
            <a:r>
              <a:rPr lang="fr-CH" sz="1400" dirty="0">
                <a:solidFill>
                  <a:prstClr val="black"/>
                </a:solidFill>
                <a:latin typeface="Calibri"/>
                <a:ea typeface="ＭＳ Ｐゴシック"/>
              </a:rPr>
              <a:t>Effet</a:t>
            </a:r>
            <a:endParaRPr lang="de-CH" sz="1400" dirty="0">
              <a:solidFill>
                <a:prstClr val="black"/>
              </a:solidFill>
              <a:latin typeface="Calibri"/>
              <a:ea typeface="ＭＳ Ｐゴシック"/>
            </a:endParaRPr>
          </a:p>
        </p:txBody>
      </p:sp>
      <p:cxnSp>
        <p:nvCxnSpPr>
          <p:cNvPr id="96" name="Connecteur droit 95"/>
          <p:cNvCxnSpPr>
            <a:stCxn id="26" idx="3"/>
            <a:endCxn id="94" idx="1"/>
          </p:cNvCxnSpPr>
          <p:nvPr>
            <p:custDataLst>
              <p:tags r:id="rId34"/>
            </p:custDataLst>
          </p:nvPr>
        </p:nvCxnSpPr>
        <p:spPr>
          <a:xfrm>
            <a:off x="8672845" y="5126317"/>
            <a:ext cx="234396" cy="0"/>
          </a:xfrm>
          <a:prstGeom prst="line">
            <a:avLst/>
          </a:prstGeom>
          <a:ln w="3175"/>
          <a:effectLst/>
        </p:spPr>
        <p:style>
          <a:lnRef idx="1">
            <a:schemeClr val="dk1"/>
          </a:lnRef>
          <a:fillRef idx="0">
            <a:schemeClr val="dk1"/>
          </a:fillRef>
          <a:effectRef idx="0">
            <a:schemeClr val="dk1"/>
          </a:effectRef>
          <a:fontRef idx="minor">
            <a:schemeClr val="tx1"/>
          </a:fontRef>
        </p:style>
      </p:cxnSp>
      <p:sp>
        <p:nvSpPr>
          <p:cNvPr id="97" name="ZoneTexte 96"/>
          <p:cNvSpPr txBox="1"/>
          <p:nvPr>
            <p:custDataLst>
              <p:tags r:id="rId35"/>
            </p:custDataLst>
          </p:nvPr>
        </p:nvSpPr>
        <p:spPr>
          <a:xfrm>
            <a:off x="2144429" y="113578"/>
            <a:ext cx="4411657" cy="1569660"/>
          </a:xfrm>
          <a:prstGeom prst="rect">
            <a:avLst/>
          </a:prstGeom>
          <a:noFill/>
        </p:spPr>
        <p:txBody>
          <a:bodyPr wrap="none" rtlCol="0">
            <a:spAutoFit/>
          </a:bodyPr>
          <a:lstStyle/>
          <a:p>
            <a:pPr fontAlgn="base">
              <a:spcBef>
                <a:spcPct val="0"/>
              </a:spcBef>
              <a:spcAft>
                <a:spcPct val="0"/>
              </a:spcAft>
              <a:defRPr/>
            </a:pPr>
            <a:r>
              <a:rPr lang="fr-CH" sz="2400" b="1" dirty="0" smtClean="0">
                <a:solidFill>
                  <a:prstClr val="black"/>
                </a:solidFill>
                <a:latin typeface="Calibri"/>
                <a:ea typeface="ＭＳ Ｐゴシック"/>
              </a:rPr>
              <a:t>Compensation des désavantages </a:t>
            </a:r>
            <a:endParaRPr lang="fr-CH" sz="2400" b="1" dirty="0">
              <a:solidFill>
                <a:prstClr val="black"/>
              </a:solidFill>
              <a:latin typeface="Calibri"/>
              <a:ea typeface="ＭＳ Ｐゴシック"/>
            </a:endParaRPr>
          </a:p>
          <a:p>
            <a:pPr fontAlgn="base">
              <a:spcBef>
                <a:spcPct val="0"/>
              </a:spcBef>
              <a:spcAft>
                <a:spcPct val="0"/>
              </a:spcAft>
              <a:defRPr/>
            </a:pPr>
            <a:r>
              <a:rPr lang="fr-CH" sz="2400" b="1" dirty="0">
                <a:solidFill>
                  <a:prstClr val="black"/>
                </a:solidFill>
                <a:latin typeface="Calibri"/>
                <a:ea typeface="ＭＳ Ｐゴシック"/>
              </a:rPr>
              <a:t>4 points à </a:t>
            </a:r>
            <a:r>
              <a:rPr lang="fr-CH" sz="2400" b="1" dirty="0" smtClean="0">
                <a:solidFill>
                  <a:prstClr val="black"/>
                </a:solidFill>
                <a:latin typeface="Calibri"/>
                <a:ea typeface="ＭＳ Ｐゴシック"/>
              </a:rPr>
              <a:t>évaluer</a:t>
            </a:r>
          </a:p>
          <a:p>
            <a:pPr fontAlgn="base">
              <a:spcBef>
                <a:spcPct val="0"/>
              </a:spcBef>
              <a:spcAft>
                <a:spcPct val="0"/>
              </a:spcAft>
              <a:defRPr/>
            </a:pPr>
            <a:r>
              <a:rPr lang="fr-CH" sz="2400" b="1" dirty="0">
                <a:solidFill>
                  <a:prstClr val="black"/>
                </a:solidFill>
                <a:latin typeface="Calibri"/>
                <a:ea typeface="ＭＳ Ｐゴシック"/>
              </a:rPr>
              <a:t>c</a:t>
            </a:r>
            <a:r>
              <a:rPr lang="fr-CH" sz="2400" b="1" dirty="0" smtClean="0">
                <a:solidFill>
                  <a:prstClr val="black"/>
                </a:solidFill>
                <a:latin typeface="Calibri"/>
                <a:ea typeface="ＭＳ Ｐゴシック"/>
              </a:rPr>
              <a:t>’est garantir</a:t>
            </a:r>
          </a:p>
          <a:p>
            <a:pPr fontAlgn="base">
              <a:spcBef>
                <a:spcPct val="0"/>
              </a:spcBef>
              <a:spcAft>
                <a:spcPct val="0"/>
              </a:spcAft>
              <a:defRPr/>
            </a:pPr>
            <a:r>
              <a:rPr lang="fr-CH" sz="2400" b="1" dirty="0">
                <a:solidFill>
                  <a:prstClr val="black"/>
                </a:solidFill>
                <a:latin typeface="Calibri"/>
                <a:ea typeface="ＭＳ Ｐゴシック"/>
              </a:rPr>
              <a:t>l</a:t>
            </a:r>
            <a:r>
              <a:rPr lang="fr-CH" sz="2400" b="1" dirty="0" smtClean="0">
                <a:solidFill>
                  <a:prstClr val="black"/>
                </a:solidFill>
                <a:latin typeface="Calibri"/>
                <a:ea typeface="ＭＳ Ｐゴシック"/>
              </a:rPr>
              <a:t>’équité</a:t>
            </a:r>
            <a:endParaRPr lang="de-CH" sz="2400" b="1" dirty="0">
              <a:solidFill>
                <a:prstClr val="black"/>
              </a:solidFill>
              <a:latin typeface="Calibri"/>
              <a:ea typeface="ＭＳ Ｐゴシック"/>
            </a:endParaRPr>
          </a:p>
        </p:txBody>
      </p:sp>
      <p:sp>
        <p:nvSpPr>
          <p:cNvPr id="98" name="Ellipse 97"/>
          <p:cNvSpPr/>
          <p:nvPr>
            <p:custDataLst>
              <p:tags r:id="rId36"/>
            </p:custDataLst>
          </p:nvPr>
        </p:nvSpPr>
        <p:spPr>
          <a:xfrm>
            <a:off x="5004020" y="658492"/>
            <a:ext cx="180000" cy="180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defRPr/>
            </a:pPr>
            <a:r>
              <a:rPr lang="fr-CH" sz="1050" b="1" dirty="0">
                <a:solidFill>
                  <a:prstClr val="white"/>
                </a:solidFill>
                <a:latin typeface="Calibri"/>
              </a:rPr>
              <a:t>1</a:t>
            </a:r>
            <a:endParaRPr lang="de-CH" sz="1050" b="1" dirty="0">
              <a:solidFill>
                <a:prstClr val="white"/>
              </a:solidFill>
              <a:latin typeface="Calibri"/>
            </a:endParaRPr>
          </a:p>
        </p:txBody>
      </p:sp>
      <p:sp>
        <p:nvSpPr>
          <p:cNvPr id="99" name="Ellipse 98"/>
          <p:cNvSpPr/>
          <p:nvPr>
            <p:custDataLst>
              <p:tags r:id="rId37"/>
            </p:custDataLst>
          </p:nvPr>
        </p:nvSpPr>
        <p:spPr>
          <a:xfrm>
            <a:off x="5686341" y="2086914"/>
            <a:ext cx="180000" cy="180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defRPr/>
            </a:pPr>
            <a:r>
              <a:rPr lang="fr-CH" sz="1050" b="1" dirty="0">
                <a:solidFill>
                  <a:prstClr val="white"/>
                </a:solidFill>
                <a:latin typeface="Calibri"/>
              </a:rPr>
              <a:t>2</a:t>
            </a:r>
            <a:endParaRPr lang="de-CH" sz="1050" b="1" dirty="0">
              <a:solidFill>
                <a:prstClr val="white"/>
              </a:solidFill>
              <a:latin typeface="Calibri"/>
            </a:endParaRPr>
          </a:p>
        </p:txBody>
      </p:sp>
      <p:sp>
        <p:nvSpPr>
          <p:cNvPr id="100" name="Ellipse 99"/>
          <p:cNvSpPr/>
          <p:nvPr>
            <p:custDataLst>
              <p:tags r:id="rId38"/>
            </p:custDataLst>
          </p:nvPr>
        </p:nvSpPr>
        <p:spPr>
          <a:xfrm>
            <a:off x="6462121" y="3538167"/>
            <a:ext cx="180000" cy="180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defRPr/>
            </a:pPr>
            <a:r>
              <a:rPr lang="fr-CH" sz="1050" b="1" dirty="0">
                <a:solidFill>
                  <a:prstClr val="white"/>
                </a:solidFill>
                <a:latin typeface="Calibri"/>
              </a:rPr>
              <a:t>3</a:t>
            </a:r>
            <a:endParaRPr lang="de-CH" sz="1050" b="1" dirty="0">
              <a:solidFill>
                <a:prstClr val="white"/>
              </a:solidFill>
              <a:latin typeface="Calibri"/>
            </a:endParaRPr>
          </a:p>
        </p:txBody>
      </p:sp>
      <p:sp>
        <p:nvSpPr>
          <p:cNvPr id="101" name="Ellipse 100"/>
          <p:cNvSpPr/>
          <p:nvPr>
            <p:custDataLst>
              <p:tags r:id="rId39"/>
            </p:custDataLst>
          </p:nvPr>
        </p:nvSpPr>
        <p:spPr>
          <a:xfrm>
            <a:off x="7058686" y="5005539"/>
            <a:ext cx="180000" cy="180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defRPr/>
            </a:pPr>
            <a:r>
              <a:rPr lang="fr-CH" sz="1050" b="1" dirty="0">
                <a:solidFill>
                  <a:prstClr val="white"/>
                </a:solidFill>
                <a:latin typeface="Calibri"/>
              </a:rPr>
              <a:t>4</a:t>
            </a:r>
            <a:endParaRPr lang="de-CH" sz="1050" b="1" dirty="0">
              <a:solidFill>
                <a:prstClr val="white"/>
              </a:solidFill>
              <a:latin typeface="Calibri"/>
            </a:endParaRPr>
          </a:p>
        </p:txBody>
      </p:sp>
      <p:sp>
        <p:nvSpPr>
          <p:cNvPr id="102" name="Rectangle 101"/>
          <p:cNvSpPr/>
          <p:nvPr>
            <p:custDataLst>
              <p:tags r:id="rId40"/>
            </p:custDataLst>
          </p:nvPr>
        </p:nvSpPr>
        <p:spPr>
          <a:xfrm>
            <a:off x="8363804" y="368592"/>
            <a:ext cx="2304197" cy="13469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de-CH" sz="2400">
              <a:solidFill>
                <a:prstClr val="white"/>
              </a:solidFill>
              <a:latin typeface="Calibri"/>
            </a:endParaRPr>
          </a:p>
        </p:txBody>
      </p:sp>
      <p:sp>
        <p:nvSpPr>
          <p:cNvPr id="45" name="ZoneTexte 44"/>
          <p:cNvSpPr txBox="1"/>
          <p:nvPr>
            <p:custDataLst>
              <p:tags r:id="rId41"/>
            </p:custDataLst>
          </p:nvPr>
        </p:nvSpPr>
        <p:spPr>
          <a:xfrm>
            <a:off x="6210448" y="615700"/>
            <a:ext cx="2292294" cy="338554"/>
          </a:xfrm>
          <a:prstGeom prst="rect">
            <a:avLst/>
          </a:prstGeom>
          <a:noFill/>
        </p:spPr>
        <p:txBody>
          <a:bodyPr wrap="none" rtlCol="0">
            <a:spAutoFit/>
          </a:bodyPr>
          <a:lstStyle/>
          <a:p>
            <a:pPr fontAlgn="base">
              <a:spcBef>
                <a:spcPct val="0"/>
              </a:spcBef>
              <a:spcAft>
                <a:spcPct val="0"/>
              </a:spcAft>
              <a:defRPr/>
            </a:pPr>
            <a:r>
              <a:rPr lang="fr-CH" sz="1600" dirty="0">
                <a:solidFill>
                  <a:prstClr val="black"/>
                </a:solidFill>
                <a:latin typeface="Tahoma" panose="020B0604030504040204" pitchFamily="34" charset="0"/>
                <a:ea typeface="Tahoma" panose="020B0604030504040204" pitchFamily="34" charset="0"/>
                <a:cs typeface="Tahoma" panose="020B0604030504040204" pitchFamily="34" charset="0"/>
              </a:rPr>
              <a:t>Objectifs atteignables ?</a:t>
            </a:r>
            <a:endParaRPr lang="de-CH" sz="16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6" name="ZoneTexte 45"/>
          <p:cNvSpPr txBox="1"/>
          <p:nvPr>
            <p:custDataLst>
              <p:tags r:id="rId42"/>
            </p:custDataLst>
          </p:nvPr>
        </p:nvSpPr>
        <p:spPr>
          <a:xfrm>
            <a:off x="7866307" y="3297036"/>
            <a:ext cx="2438745" cy="584775"/>
          </a:xfrm>
          <a:prstGeom prst="rect">
            <a:avLst/>
          </a:prstGeom>
          <a:noFill/>
        </p:spPr>
        <p:txBody>
          <a:bodyPr wrap="none" rtlCol="0">
            <a:spAutoFit/>
          </a:bodyPr>
          <a:lstStyle/>
          <a:p>
            <a:pPr fontAlgn="base">
              <a:spcBef>
                <a:spcPct val="0"/>
              </a:spcBef>
              <a:spcAft>
                <a:spcPct val="0"/>
              </a:spcAft>
              <a:defRPr/>
            </a:pPr>
            <a:r>
              <a:rPr lang="fr-CH" sz="1600" dirty="0">
                <a:solidFill>
                  <a:prstClr val="black"/>
                </a:solidFill>
                <a:latin typeface="Tahoma" panose="020B0604030504040204" pitchFamily="34" charset="0"/>
                <a:ea typeface="Tahoma" panose="020B0604030504040204" pitchFamily="34" charset="0"/>
                <a:cs typeface="Tahoma" panose="020B0604030504040204" pitchFamily="34" charset="0"/>
              </a:rPr>
              <a:t>Barrières empêchant </a:t>
            </a:r>
          </a:p>
          <a:p>
            <a:pPr fontAlgn="base">
              <a:spcBef>
                <a:spcPct val="0"/>
              </a:spcBef>
              <a:spcAft>
                <a:spcPct val="0"/>
              </a:spcAft>
              <a:defRPr/>
            </a:pPr>
            <a:r>
              <a:rPr lang="fr-CH" sz="1600" dirty="0">
                <a:solidFill>
                  <a:prstClr val="black"/>
                </a:solidFill>
                <a:latin typeface="Tahoma" panose="020B0604030504040204" pitchFamily="34" charset="0"/>
                <a:ea typeface="Tahoma" panose="020B0604030504040204" pitchFamily="34" charset="0"/>
                <a:cs typeface="Tahoma" panose="020B0604030504040204" pitchFamily="34" charset="0"/>
              </a:rPr>
              <a:t>d’atteindre les objectifs ?</a:t>
            </a:r>
            <a:endParaRPr lang="de-CH" sz="16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7" name="ZoneTexte 46"/>
          <p:cNvSpPr txBox="1"/>
          <p:nvPr>
            <p:custDataLst>
              <p:tags r:id="rId43"/>
            </p:custDataLst>
          </p:nvPr>
        </p:nvSpPr>
        <p:spPr>
          <a:xfrm>
            <a:off x="7051154" y="2006277"/>
            <a:ext cx="1841338" cy="338554"/>
          </a:xfrm>
          <a:prstGeom prst="rect">
            <a:avLst/>
          </a:prstGeom>
          <a:noFill/>
        </p:spPr>
        <p:txBody>
          <a:bodyPr wrap="none" rtlCol="0">
            <a:spAutoFit/>
          </a:bodyPr>
          <a:lstStyle/>
          <a:p>
            <a:pPr fontAlgn="base">
              <a:spcBef>
                <a:spcPct val="0"/>
              </a:spcBef>
              <a:spcAft>
                <a:spcPct val="0"/>
              </a:spcAft>
              <a:defRPr/>
            </a:pPr>
            <a:r>
              <a:rPr lang="fr-CH" sz="1600" dirty="0">
                <a:solidFill>
                  <a:prstClr val="black"/>
                </a:solidFill>
                <a:latin typeface="Tahoma" panose="020B0604030504040204" pitchFamily="34" charset="0"/>
                <a:ea typeface="Tahoma" panose="020B0604030504040204" pitchFamily="34" charset="0"/>
                <a:cs typeface="Tahoma" panose="020B0604030504040204" pitchFamily="34" charset="0"/>
              </a:rPr>
              <a:t>Diagnostic avéré ?</a:t>
            </a:r>
            <a:endParaRPr lang="de-CH" sz="16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2" name="Image 1"/>
          <p:cNvPicPr>
            <a:picLocks noChangeAspect="1"/>
          </p:cNvPicPr>
          <p:nvPr>
            <p:custDataLst>
              <p:tags r:id="rId44"/>
            </p:custDataLst>
          </p:nvPr>
        </p:nvPicPr>
        <p:blipFill>
          <a:blip r:embed="rId52"/>
          <a:stretch>
            <a:fillRect/>
          </a:stretch>
        </p:blipFill>
        <p:spPr>
          <a:xfrm>
            <a:off x="6116289" y="1926343"/>
            <a:ext cx="579018" cy="475020"/>
          </a:xfrm>
          <a:prstGeom prst="rect">
            <a:avLst/>
          </a:prstGeom>
        </p:spPr>
      </p:pic>
      <p:sp>
        <p:nvSpPr>
          <p:cNvPr id="48" name="Rectangle 47"/>
          <p:cNvSpPr>
            <a:spLocks noGrp="1" noChangeArrowheads="1"/>
          </p:cNvSpPr>
          <p:nvPr/>
        </p:nvSpPr>
        <p:spPr bwMode="auto">
          <a:xfrm>
            <a:off x="678932" y="6463901"/>
            <a:ext cx="76168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CH"/>
            </a:defPPr>
            <a:lvl1pPr algn="l" rtl="0" eaLnBrk="1" fontAlgn="base" hangingPunct="1">
              <a:spcBef>
                <a:spcPct val="0"/>
              </a:spcBef>
              <a:spcAft>
                <a:spcPct val="0"/>
              </a:spcAft>
              <a:defRPr sz="1000" b="1" kern="1200">
                <a:solidFill>
                  <a:schemeClr val="bg1">
                    <a:lumMod val="95000"/>
                  </a:schemeClr>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fr-CH" altLang="fr-FR" sz="1600" dirty="0" smtClean="0">
                <a:solidFill>
                  <a:schemeClr val="bg1"/>
                </a:solidFill>
              </a:rPr>
              <a:t>Office de l’enseignement spécialisé (OES)</a:t>
            </a:r>
            <a:endParaRPr lang="fr-CH" altLang="fr-FR" sz="1600" dirty="0">
              <a:solidFill>
                <a:schemeClr val="bg1"/>
              </a:solidFill>
            </a:endParaRPr>
          </a:p>
        </p:txBody>
      </p:sp>
    </p:spTree>
    <p:extLst>
      <p:ext uri="{BB962C8B-B14F-4D97-AF65-F5344CB8AC3E}">
        <p14:creationId xmlns:p14="http://schemas.microsoft.com/office/powerpoint/2010/main" val="3060852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79" y="286603"/>
            <a:ext cx="10565634" cy="1450757"/>
          </a:xfrm>
        </p:spPr>
        <p:txBody>
          <a:bodyPr/>
          <a:lstStyle/>
          <a:p>
            <a:r>
              <a:rPr lang="fr-CH" dirty="0" smtClean="0"/>
              <a:t>L’enseignant spécialisé ne pourra pas :</a:t>
            </a:r>
            <a:endParaRPr lang="fr-CH" dirty="0"/>
          </a:p>
        </p:txBody>
      </p:sp>
      <p:sp>
        <p:nvSpPr>
          <p:cNvPr id="3" name="Espace réservé du contenu 2"/>
          <p:cNvSpPr>
            <a:spLocks noGrp="1"/>
          </p:cNvSpPr>
          <p:nvPr>
            <p:ph idx="1"/>
          </p:nvPr>
        </p:nvSpPr>
        <p:spPr>
          <a:xfrm>
            <a:off x="1097279" y="1561425"/>
            <a:ext cx="10845676" cy="4023360"/>
          </a:xfrm>
        </p:spPr>
        <p:txBody>
          <a:bodyPr>
            <a:normAutofit/>
          </a:bodyPr>
          <a:lstStyle/>
          <a:p>
            <a:pPr>
              <a:buFont typeface="Arial" panose="020B0604020202020204" pitchFamily="34" charset="0"/>
              <a:buChar char="■"/>
            </a:pPr>
            <a:r>
              <a:rPr lang="fr-CH" sz="2800" dirty="0" smtClean="0"/>
              <a:t> «accompagner» systématiquement les élèves diagnostiqués… malgré la pression (http://www.vs.ch/web/oes)</a:t>
            </a:r>
          </a:p>
          <a:p>
            <a:pPr>
              <a:buFont typeface="Arial" panose="020B0604020202020204" pitchFamily="34" charset="0"/>
              <a:buChar char="■"/>
            </a:pPr>
            <a:r>
              <a:rPr lang="fr-CH" sz="2800" dirty="0" smtClean="0"/>
              <a:t> faire du rattrapage scolaire sous un angle de «pédagogie compensatoire»</a:t>
            </a:r>
          </a:p>
          <a:p>
            <a:pPr marL="0" indent="0">
              <a:buNone/>
            </a:pPr>
            <a:endParaRPr lang="fr-CH" dirty="0"/>
          </a:p>
        </p:txBody>
      </p:sp>
      <p:sp>
        <p:nvSpPr>
          <p:cNvPr id="4" name="Rectangle 3"/>
          <p:cNvSpPr/>
          <p:nvPr/>
        </p:nvSpPr>
        <p:spPr>
          <a:xfrm>
            <a:off x="1733406" y="3573105"/>
            <a:ext cx="8906520" cy="1107996"/>
          </a:xfrm>
          <a:prstGeom prst="rect">
            <a:avLst/>
          </a:prstGeom>
        </p:spPr>
        <p:txBody>
          <a:bodyPr wrap="square">
            <a:spAutoFit/>
          </a:bodyPr>
          <a:lstStyle/>
          <a:p>
            <a:pPr algn="ctr"/>
            <a:r>
              <a:rPr lang="fr-CH" sz="2400" i="1" dirty="0">
                <a:solidFill>
                  <a:schemeClr val="accent2">
                    <a:lumMod val="60000"/>
                    <a:lumOff val="40000"/>
                  </a:schemeClr>
                </a:solidFill>
              </a:rPr>
              <a:t>Chacun devrait pouvoir être à la fois « comme tous les autres, comme certains autres et comme personne d’autre. » </a:t>
            </a:r>
            <a:r>
              <a:rPr lang="fr-CH" sz="2400" i="1" dirty="0" smtClean="0">
                <a:solidFill>
                  <a:schemeClr val="accent2">
                    <a:lumMod val="60000"/>
                    <a:lumOff val="40000"/>
                  </a:schemeClr>
                </a:solidFill>
              </a:rPr>
              <a:t/>
            </a:r>
            <a:br>
              <a:rPr lang="fr-CH" sz="2400" i="1" dirty="0" smtClean="0">
                <a:solidFill>
                  <a:schemeClr val="accent2">
                    <a:lumMod val="60000"/>
                    <a:lumOff val="40000"/>
                  </a:schemeClr>
                </a:solidFill>
              </a:rPr>
            </a:br>
            <a:r>
              <a:rPr lang="fr-CH" i="1" dirty="0" smtClean="0">
                <a:solidFill>
                  <a:schemeClr val="accent2">
                    <a:lumMod val="60000"/>
                    <a:lumOff val="40000"/>
                  </a:schemeClr>
                </a:solidFill>
              </a:rPr>
              <a:t>Doucette</a:t>
            </a:r>
            <a:r>
              <a:rPr lang="fr-CH" i="1" dirty="0">
                <a:solidFill>
                  <a:schemeClr val="accent2">
                    <a:lumMod val="60000"/>
                    <a:lumOff val="40000"/>
                  </a:schemeClr>
                </a:solidFill>
              </a:rPr>
              <a:t>, Sewell et </a:t>
            </a:r>
            <a:r>
              <a:rPr lang="fr-CH" i="1" dirty="0" err="1">
                <a:solidFill>
                  <a:schemeClr val="accent2">
                    <a:lumMod val="60000"/>
                    <a:lumOff val="40000"/>
                  </a:schemeClr>
                </a:solidFill>
              </a:rPr>
              <a:t>Poliner</a:t>
            </a:r>
            <a:r>
              <a:rPr lang="fr-CH" i="1" dirty="0">
                <a:solidFill>
                  <a:schemeClr val="accent2">
                    <a:lumMod val="60000"/>
                    <a:lumOff val="40000"/>
                  </a:schemeClr>
                </a:solidFill>
              </a:rPr>
              <a:t> (1996) </a:t>
            </a:r>
          </a:p>
        </p:txBody>
      </p:sp>
      <p:sp>
        <p:nvSpPr>
          <p:cNvPr id="5" name="Rectangle 4"/>
          <p:cNvSpPr>
            <a:spLocks noGrp="1" noChangeArrowheads="1"/>
          </p:cNvSpPr>
          <p:nvPr/>
        </p:nvSpPr>
        <p:spPr bwMode="auto">
          <a:xfrm>
            <a:off x="678932" y="6463901"/>
            <a:ext cx="76168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CH"/>
            </a:defPPr>
            <a:lvl1pPr algn="l" rtl="0" eaLnBrk="1" fontAlgn="base" hangingPunct="1">
              <a:spcBef>
                <a:spcPct val="0"/>
              </a:spcBef>
              <a:spcAft>
                <a:spcPct val="0"/>
              </a:spcAft>
              <a:defRPr sz="1000" b="1" kern="1200">
                <a:solidFill>
                  <a:schemeClr val="bg1">
                    <a:lumMod val="95000"/>
                  </a:schemeClr>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fr-CH" altLang="fr-FR" sz="1600" dirty="0" smtClean="0">
                <a:solidFill>
                  <a:schemeClr val="bg1"/>
                </a:solidFill>
              </a:rPr>
              <a:t>Office de l’enseignement spécialisé (OES)</a:t>
            </a:r>
            <a:endParaRPr lang="fr-CH" altLang="fr-FR" sz="1600" dirty="0">
              <a:solidFill>
                <a:schemeClr val="bg1"/>
              </a:solidFill>
            </a:endParaRPr>
          </a:p>
        </p:txBody>
      </p:sp>
      <p:sp>
        <p:nvSpPr>
          <p:cNvPr id="6" name="Rectangle 5"/>
          <p:cNvSpPr/>
          <p:nvPr/>
        </p:nvSpPr>
        <p:spPr>
          <a:xfrm>
            <a:off x="437990" y="4906799"/>
            <a:ext cx="11041955" cy="1200329"/>
          </a:xfrm>
          <a:prstGeom prst="rect">
            <a:avLst/>
          </a:prstGeom>
        </p:spPr>
        <p:txBody>
          <a:bodyPr wrap="square">
            <a:spAutoFit/>
          </a:bodyPr>
          <a:lstStyle/>
          <a:p>
            <a:pPr algn="ctr"/>
            <a:r>
              <a:rPr lang="fr-CH" sz="2400" i="1" dirty="0">
                <a:solidFill>
                  <a:schemeClr val="accent2">
                    <a:lumMod val="60000"/>
                    <a:lumOff val="40000"/>
                  </a:schemeClr>
                </a:solidFill>
              </a:rPr>
              <a:t>Réduire l’élève à son trouble porte le danger d’amener l’</a:t>
            </a:r>
            <a:r>
              <a:rPr lang="fr-CH" sz="2400" i="1" dirty="0" err="1">
                <a:solidFill>
                  <a:schemeClr val="accent2">
                    <a:lumMod val="60000"/>
                    <a:lumOff val="40000"/>
                  </a:schemeClr>
                </a:solidFill>
              </a:rPr>
              <a:t>enseignant-e</a:t>
            </a:r>
            <a:r>
              <a:rPr lang="fr-CH" sz="2400" i="1" dirty="0">
                <a:solidFill>
                  <a:schemeClr val="accent2">
                    <a:lumMod val="60000"/>
                    <a:lumOff val="40000"/>
                  </a:schemeClr>
                </a:solidFill>
              </a:rPr>
              <a:t> à ne pas voir le besoin réel de l’élève et d’inciter l’élève à se conformer à ce qu’on attend d’une personne porteuse d’une </a:t>
            </a:r>
            <a:r>
              <a:rPr lang="fr-CH" sz="2400" i="1" dirty="0" smtClean="0">
                <a:solidFill>
                  <a:schemeClr val="accent2">
                    <a:lumMod val="60000"/>
                    <a:lumOff val="40000"/>
                  </a:schemeClr>
                </a:solidFill>
              </a:rPr>
              <a:t>dyspraxie. </a:t>
            </a:r>
            <a:r>
              <a:rPr lang="fr-CH" i="1" dirty="0">
                <a:solidFill>
                  <a:schemeClr val="accent2">
                    <a:lumMod val="60000"/>
                    <a:lumOff val="40000"/>
                  </a:schemeClr>
                </a:solidFill>
              </a:rPr>
              <a:t>(</a:t>
            </a:r>
            <a:r>
              <a:rPr lang="fr-CH" i="1" dirty="0" err="1">
                <a:solidFill>
                  <a:schemeClr val="accent2">
                    <a:lumMod val="60000"/>
                    <a:lumOff val="40000"/>
                  </a:schemeClr>
                </a:solidFill>
              </a:rPr>
              <a:t>Thomazet</a:t>
            </a:r>
            <a:r>
              <a:rPr lang="fr-CH" i="1" dirty="0">
                <a:solidFill>
                  <a:schemeClr val="accent2">
                    <a:lumMod val="60000"/>
                    <a:lumOff val="40000"/>
                  </a:schemeClr>
                </a:solidFill>
              </a:rPr>
              <a:t>, 2012</a:t>
            </a:r>
            <a:r>
              <a:rPr lang="fr-CH" i="1" dirty="0" smtClean="0">
                <a:solidFill>
                  <a:schemeClr val="accent2">
                    <a:lumMod val="60000"/>
                    <a:lumOff val="40000"/>
                  </a:schemeClr>
                </a:solidFill>
              </a:rPr>
              <a:t>)</a:t>
            </a:r>
            <a:endParaRPr lang="fr-CH" i="1" dirty="0">
              <a:solidFill>
                <a:schemeClr val="accent2">
                  <a:lumMod val="60000"/>
                  <a:lumOff val="40000"/>
                </a:schemeClr>
              </a:solidFill>
            </a:endParaRPr>
          </a:p>
        </p:txBody>
      </p:sp>
    </p:spTree>
    <p:extLst>
      <p:ext uri="{BB962C8B-B14F-4D97-AF65-F5344CB8AC3E}">
        <p14:creationId xmlns:p14="http://schemas.microsoft.com/office/powerpoint/2010/main" val="156716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H"/>
          </a:p>
        </p:txBody>
      </p:sp>
      <p:pic>
        <p:nvPicPr>
          <p:cNvPr id="5" name="Espace réservé du contenu 4"/>
          <p:cNvPicPr>
            <a:picLocks noGrp="1" noChangeAspect="1"/>
          </p:cNvPicPr>
          <p:nvPr>
            <p:ph idx="1"/>
          </p:nvPr>
        </p:nvPicPr>
        <p:blipFill>
          <a:blip r:embed="rId2"/>
          <a:stretch>
            <a:fillRect/>
          </a:stretch>
        </p:blipFill>
        <p:spPr>
          <a:xfrm>
            <a:off x="972981" y="475457"/>
            <a:ext cx="9256116" cy="5859435"/>
          </a:xfrm>
          <a:prstGeom prst="rect">
            <a:avLst/>
          </a:prstGeom>
        </p:spPr>
      </p:pic>
    </p:spTree>
    <p:extLst>
      <p:ext uri="{BB962C8B-B14F-4D97-AF65-F5344CB8AC3E}">
        <p14:creationId xmlns:p14="http://schemas.microsoft.com/office/powerpoint/2010/main" val="1164988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3"/>
            <a:ext cx="11447842" cy="1036871"/>
          </a:xfrm>
        </p:spPr>
        <p:txBody>
          <a:bodyPr>
            <a:noAutofit/>
          </a:bodyPr>
          <a:lstStyle/>
          <a:p>
            <a:r>
              <a:rPr lang="fr-CH" dirty="0" smtClean="0"/>
              <a:t>Principes de l’ES en scolarité obligatoire</a:t>
            </a:r>
            <a:endParaRPr lang="fr-CH" dirty="0"/>
          </a:p>
        </p:txBody>
      </p:sp>
      <p:sp>
        <p:nvSpPr>
          <p:cNvPr id="3" name="Espace réservé du contenu 2"/>
          <p:cNvSpPr>
            <a:spLocks noGrp="1"/>
          </p:cNvSpPr>
          <p:nvPr>
            <p:ph idx="1"/>
          </p:nvPr>
        </p:nvSpPr>
        <p:spPr>
          <a:xfrm>
            <a:off x="1001027" y="1159934"/>
            <a:ext cx="10667257" cy="5012266"/>
          </a:xfrm>
        </p:spPr>
        <p:txBody>
          <a:bodyPr>
            <a:noAutofit/>
          </a:bodyPr>
          <a:lstStyle/>
          <a:p>
            <a:pPr>
              <a:spcAft>
                <a:spcPts val="600"/>
              </a:spcAft>
              <a:buFont typeface="Arial" panose="020B0604020202020204" pitchFamily="34" charset="0"/>
              <a:buChar char="■"/>
            </a:pPr>
            <a:r>
              <a:rPr lang="fr-CH" dirty="0" smtClean="0"/>
              <a:t>La </a:t>
            </a:r>
            <a:r>
              <a:rPr lang="fr-CH" dirty="0"/>
              <a:t>mise en place de mesures progressives (pyramide)</a:t>
            </a:r>
          </a:p>
          <a:p>
            <a:pPr>
              <a:spcAft>
                <a:spcPts val="600"/>
              </a:spcAft>
              <a:buFont typeface="Arial" panose="020B0604020202020204" pitchFamily="34" charset="0"/>
              <a:buChar char="■"/>
            </a:pPr>
            <a:r>
              <a:rPr lang="fr-CH" dirty="0" smtClean="0"/>
              <a:t>Application du cadre pédagogique et organisationnel de mai 2012  </a:t>
            </a:r>
          </a:p>
          <a:p>
            <a:pPr>
              <a:spcAft>
                <a:spcPts val="600"/>
              </a:spcAft>
              <a:buFont typeface="Arial" panose="020B0604020202020204" pitchFamily="34" charset="0"/>
              <a:buChar char="■"/>
            </a:pPr>
            <a:r>
              <a:rPr lang="fr-CH" dirty="0"/>
              <a:t>Lorsque le niveau d’individualisation des aménagements pour un élève ayant un trouble ou une déficience devient conséquent, l’enseignant doit pouvoir bénéficier de l’aide d’un ES… au même titre que si l’élève n’avait pas de troubles (priorités de l’API).</a:t>
            </a:r>
          </a:p>
          <a:p>
            <a:pPr>
              <a:spcAft>
                <a:spcPts val="600"/>
              </a:spcAft>
              <a:buFont typeface="Arial" panose="020B0604020202020204" pitchFamily="34" charset="0"/>
              <a:buChar char="■"/>
            </a:pPr>
            <a:r>
              <a:rPr lang="fr-CH" dirty="0" smtClean="0"/>
              <a:t>Catégorisation </a:t>
            </a:r>
            <a:r>
              <a:rPr lang="fr-CH" dirty="0"/>
              <a:t>par trouble ou déficience doit servir à mieux comprendre les difficultés de l’élève et à donner des pistes d’interventions et non à donner droit à une </a:t>
            </a:r>
            <a:r>
              <a:rPr lang="fr-CH" dirty="0" smtClean="0"/>
              <a:t>mesure ou à x périodes. </a:t>
            </a:r>
            <a:r>
              <a:rPr lang="fr-CH" b="1" dirty="0" smtClean="0"/>
              <a:t>Garder la vision globale de l’élève.</a:t>
            </a:r>
          </a:p>
          <a:p>
            <a:pPr>
              <a:buFont typeface="Arial" panose="020B0604020202020204" pitchFamily="34" charset="0"/>
              <a:buChar char="■"/>
            </a:pPr>
            <a:r>
              <a:rPr lang="fr-CH" dirty="0" smtClean="0"/>
              <a:t>Privilégier le travail sur les CT du PER (hors diagnostic)</a:t>
            </a:r>
          </a:p>
        </p:txBody>
      </p:sp>
      <p:sp>
        <p:nvSpPr>
          <p:cNvPr id="4" name="Rectangle 3"/>
          <p:cNvSpPr>
            <a:spLocks noGrp="1" noChangeArrowheads="1"/>
          </p:cNvSpPr>
          <p:nvPr/>
        </p:nvSpPr>
        <p:spPr bwMode="auto">
          <a:xfrm>
            <a:off x="678932" y="6463901"/>
            <a:ext cx="76168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CH"/>
            </a:defPPr>
            <a:lvl1pPr algn="l" rtl="0" eaLnBrk="1" fontAlgn="base" hangingPunct="1">
              <a:spcBef>
                <a:spcPct val="0"/>
              </a:spcBef>
              <a:spcAft>
                <a:spcPct val="0"/>
              </a:spcAft>
              <a:defRPr sz="1000" b="1" kern="1200">
                <a:solidFill>
                  <a:schemeClr val="bg1">
                    <a:lumMod val="95000"/>
                  </a:schemeClr>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fr-CH" altLang="fr-FR" sz="1600" dirty="0" smtClean="0">
                <a:solidFill>
                  <a:schemeClr val="bg1"/>
                </a:solidFill>
              </a:rPr>
              <a:t>Office de l’enseignement spécialisé (OES)</a:t>
            </a:r>
            <a:endParaRPr lang="fr-CH" altLang="fr-FR" sz="1600" dirty="0">
              <a:solidFill>
                <a:schemeClr val="bg1"/>
              </a:solidFill>
            </a:endParaRPr>
          </a:p>
        </p:txBody>
      </p:sp>
    </p:spTree>
    <p:extLst>
      <p:ext uri="{BB962C8B-B14F-4D97-AF65-F5344CB8AC3E}">
        <p14:creationId xmlns:p14="http://schemas.microsoft.com/office/powerpoint/2010/main" val="28023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88995" y="394976"/>
            <a:ext cx="10058400" cy="1325539"/>
          </a:xfrm>
        </p:spPr>
        <p:txBody>
          <a:bodyPr>
            <a:normAutofit/>
          </a:bodyPr>
          <a:lstStyle/>
          <a:p>
            <a:r>
              <a:rPr lang="fr-CH" dirty="0" smtClean="0"/>
              <a:t>L’enseignant </a:t>
            </a:r>
            <a:r>
              <a:rPr lang="fr-CH" dirty="0"/>
              <a:t>spécialisé </a:t>
            </a:r>
            <a:r>
              <a:rPr lang="fr-CH" dirty="0" smtClean="0"/>
              <a:t>doit </a:t>
            </a:r>
            <a:r>
              <a:rPr lang="fr-CH" dirty="0"/>
              <a:t>pouvoir :</a:t>
            </a:r>
            <a:br>
              <a:rPr lang="fr-CH" dirty="0"/>
            </a:br>
            <a:endParaRPr lang="fr-CH" dirty="0"/>
          </a:p>
        </p:txBody>
      </p:sp>
      <p:sp>
        <p:nvSpPr>
          <p:cNvPr id="3" name="Espace réservé du contenu 2"/>
          <p:cNvSpPr>
            <a:spLocks noGrp="1"/>
          </p:cNvSpPr>
          <p:nvPr>
            <p:ph idx="1"/>
          </p:nvPr>
        </p:nvSpPr>
        <p:spPr>
          <a:xfrm>
            <a:off x="141463" y="1130969"/>
            <a:ext cx="11508509" cy="5349866"/>
          </a:xfrm>
        </p:spPr>
        <p:txBody>
          <a:bodyPr>
            <a:normAutofit/>
          </a:bodyPr>
          <a:lstStyle/>
          <a:p>
            <a:pPr marL="1431925" lvl="3" indent="-265113">
              <a:spcAft>
                <a:spcPts val="600"/>
              </a:spcAft>
              <a:buFont typeface="Arial" panose="020B0604020202020204" pitchFamily="34" charset="0"/>
              <a:buChar char="■"/>
            </a:pPr>
            <a:endParaRPr lang="fr-CH" sz="2600" dirty="0" smtClean="0"/>
          </a:p>
          <a:p>
            <a:pPr marL="1431925" lvl="3" indent="-265113">
              <a:spcAft>
                <a:spcPts val="600"/>
              </a:spcAft>
              <a:buFont typeface="Arial" panose="020B0604020202020204" pitchFamily="34" charset="0"/>
              <a:buChar char="■"/>
            </a:pPr>
            <a:r>
              <a:rPr lang="fr-CH" sz="2600" dirty="0" smtClean="0"/>
              <a:t>être </a:t>
            </a:r>
            <a:r>
              <a:rPr lang="fr-CH" sz="2600" dirty="0"/>
              <a:t>une ressource à l’enseignant pour mettre en œuvre la </a:t>
            </a:r>
            <a:r>
              <a:rPr lang="fr-CH" sz="2600" dirty="0" smtClean="0"/>
              <a:t>différenciation et tendre vers la pédagogie universelle</a:t>
            </a:r>
          </a:p>
          <a:p>
            <a:pPr marL="1431925" lvl="3" indent="-265113">
              <a:spcAft>
                <a:spcPts val="600"/>
              </a:spcAft>
              <a:buFont typeface="Arial" panose="020B0604020202020204" pitchFamily="34" charset="0"/>
              <a:buChar char="■"/>
            </a:pPr>
            <a:r>
              <a:rPr lang="fr-CH" sz="2600" dirty="0" smtClean="0"/>
              <a:t>compter sur l’enseignant régulier qui soutient </a:t>
            </a:r>
            <a:r>
              <a:rPr lang="fr-CH" sz="2600" dirty="0"/>
              <a:t>la démarche de l’ES en intégrant pour toute la classe les pratiques et éléments de </a:t>
            </a:r>
            <a:r>
              <a:rPr lang="fr-CH" sz="2600" dirty="0" smtClean="0"/>
              <a:t>différenciation (soutenir l’enseignant régulier en intégrant pour toute la classe les pratiques et éléments de différenciation). </a:t>
            </a:r>
            <a:endParaRPr lang="fr-CH" sz="2600" dirty="0" smtClean="0">
              <a:solidFill>
                <a:srgbClr val="FF0000"/>
              </a:solidFill>
            </a:endParaRPr>
          </a:p>
          <a:p>
            <a:pPr marL="1431925" lvl="3" indent="-265113">
              <a:spcAft>
                <a:spcPts val="600"/>
              </a:spcAft>
              <a:buFont typeface="Arial" panose="020B0604020202020204" pitchFamily="34" charset="0"/>
              <a:buChar char="■"/>
            </a:pPr>
            <a:r>
              <a:rPr lang="fr-CH" sz="2600" dirty="0" smtClean="0"/>
              <a:t>collaborer à la mise en place du projet pédagogique individuel et à l’évaluation d’un élève pour lequel les objectifs doivent être modifiés (dispense de note ou programme adapté)</a:t>
            </a:r>
          </a:p>
          <a:p>
            <a:endParaRPr lang="fr-CH" dirty="0"/>
          </a:p>
        </p:txBody>
      </p:sp>
      <p:sp>
        <p:nvSpPr>
          <p:cNvPr id="5" name="Rectangle 4"/>
          <p:cNvSpPr>
            <a:spLocks noGrp="1" noChangeArrowheads="1"/>
          </p:cNvSpPr>
          <p:nvPr/>
        </p:nvSpPr>
        <p:spPr bwMode="auto">
          <a:xfrm>
            <a:off x="678932" y="6463901"/>
            <a:ext cx="76168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CH"/>
            </a:defPPr>
            <a:lvl1pPr algn="l" rtl="0" eaLnBrk="1" fontAlgn="base" hangingPunct="1">
              <a:spcBef>
                <a:spcPct val="0"/>
              </a:spcBef>
              <a:spcAft>
                <a:spcPct val="0"/>
              </a:spcAft>
              <a:defRPr sz="1000" b="1" kern="1200">
                <a:solidFill>
                  <a:schemeClr val="bg1">
                    <a:lumMod val="95000"/>
                  </a:schemeClr>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fr-CH" altLang="fr-FR" sz="1600" dirty="0" smtClean="0">
                <a:solidFill>
                  <a:schemeClr val="bg1"/>
                </a:solidFill>
              </a:rPr>
              <a:t>Office de l’enseignement spécialisé (OES)</a:t>
            </a:r>
            <a:endParaRPr lang="fr-CH" altLang="fr-FR" sz="1600" dirty="0">
              <a:solidFill>
                <a:schemeClr val="bg1"/>
              </a:solidFill>
            </a:endParaRPr>
          </a:p>
        </p:txBody>
      </p:sp>
    </p:spTree>
    <p:extLst>
      <p:ext uri="{BB962C8B-B14F-4D97-AF65-F5344CB8AC3E}">
        <p14:creationId xmlns:p14="http://schemas.microsoft.com/office/powerpoint/2010/main" val="392768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596"/>
            <a:ext cx="11247967" cy="954107"/>
          </a:xfrm>
        </p:spPr>
        <p:txBody>
          <a:bodyPr/>
          <a:lstStyle/>
          <a:p>
            <a:r>
              <a:rPr lang="fr-CH" dirty="0" smtClean="0"/>
              <a:t/>
            </a:r>
            <a:br>
              <a:rPr lang="fr-CH" dirty="0" smtClean="0"/>
            </a:br>
            <a:r>
              <a:rPr lang="fr-CH" dirty="0" smtClean="0"/>
              <a:t>L’enseignant spécialisé doit pouvoir (et oui, encore…) :</a:t>
            </a:r>
            <a:endParaRPr lang="fr-CH" dirty="0"/>
          </a:p>
        </p:txBody>
      </p:sp>
      <p:sp>
        <p:nvSpPr>
          <p:cNvPr id="3" name="Espace réservé du contenu 2"/>
          <p:cNvSpPr>
            <a:spLocks noGrp="1"/>
          </p:cNvSpPr>
          <p:nvPr>
            <p:ph idx="1"/>
          </p:nvPr>
        </p:nvSpPr>
        <p:spPr/>
        <p:txBody>
          <a:bodyPr/>
          <a:lstStyle/>
          <a:p>
            <a:pPr marL="985838" lvl="3" indent="-263525">
              <a:spcAft>
                <a:spcPts val="600"/>
              </a:spcAft>
              <a:buFont typeface="Arial" panose="020B0604020202020204" pitchFamily="34" charset="0"/>
              <a:buChar char="■"/>
            </a:pPr>
            <a:endParaRPr lang="fr-CH" sz="2600" dirty="0" smtClean="0"/>
          </a:p>
          <a:p>
            <a:pPr marL="806450" lvl="3" indent="-361950">
              <a:spcAft>
                <a:spcPts val="600"/>
              </a:spcAft>
              <a:buFont typeface="Arial" panose="020B0604020202020204" pitchFamily="34" charset="0"/>
              <a:buChar char="■"/>
            </a:pPr>
            <a:r>
              <a:rPr lang="fr-CH" sz="2600" dirty="0" smtClean="0"/>
              <a:t>mettre en place des mesures d’API aux cycles 1 &amp; 2 en respectant les critères du cadre pédagogique et organisationnel et avec l’accord de la direction</a:t>
            </a:r>
            <a:endParaRPr lang="fr-CH" sz="2800" dirty="0" smtClean="0"/>
          </a:p>
          <a:p>
            <a:pPr marL="806450" lvl="3" indent="-361950">
              <a:spcAft>
                <a:spcPts val="600"/>
              </a:spcAft>
              <a:buFont typeface="Arial" panose="020B0604020202020204" pitchFamily="34" charset="0"/>
              <a:buChar char="■"/>
            </a:pPr>
            <a:r>
              <a:rPr lang="fr-CH" sz="2600" dirty="0" smtClean="0"/>
              <a:t>définir, en collaboration avec les thérapeutes et enseignants réguliers, les limitations occasionnées par le handicap dans chaque situation d’apprentissage et d’évaluation</a:t>
            </a:r>
          </a:p>
          <a:p>
            <a:pPr marL="806450" lvl="3" indent="-361950">
              <a:buFont typeface="Arial" panose="020B0604020202020204" pitchFamily="34" charset="0"/>
              <a:buChar char="■"/>
            </a:pPr>
            <a:r>
              <a:rPr lang="fr-CH" sz="2600" dirty="0" smtClean="0"/>
              <a:t>conseiller la direction et lui proposer des mesures de différentiation ou de compensation des désavantages  en fonction des situations</a:t>
            </a:r>
          </a:p>
          <a:p>
            <a:pPr marL="0" indent="0">
              <a:buNone/>
            </a:pPr>
            <a:endParaRPr lang="fr-CH" dirty="0"/>
          </a:p>
        </p:txBody>
      </p:sp>
      <p:sp>
        <p:nvSpPr>
          <p:cNvPr id="5" name="Rectangle 4"/>
          <p:cNvSpPr>
            <a:spLocks noGrp="1" noChangeArrowheads="1"/>
          </p:cNvSpPr>
          <p:nvPr/>
        </p:nvSpPr>
        <p:spPr bwMode="auto">
          <a:xfrm>
            <a:off x="678932" y="6463901"/>
            <a:ext cx="76168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CH"/>
            </a:defPPr>
            <a:lvl1pPr algn="l" rtl="0" eaLnBrk="1" fontAlgn="base" hangingPunct="1">
              <a:spcBef>
                <a:spcPct val="0"/>
              </a:spcBef>
              <a:spcAft>
                <a:spcPct val="0"/>
              </a:spcAft>
              <a:defRPr sz="1000" b="1" kern="1200">
                <a:solidFill>
                  <a:schemeClr val="bg1">
                    <a:lumMod val="95000"/>
                  </a:schemeClr>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fr-CH" altLang="fr-FR" sz="1600" dirty="0" smtClean="0">
                <a:solidFill>
                  <a:schemeClr val="bg1"/>
                </a:solidFill>
              </a:rPr>
              <a:t>Office de l’enseignement spécialisé (OES)</a:t>
            </a:r>
            <a:endParaRPr lang="fr-CH" altLang="fr-FR" sz="1600" dirty="0">
              <a:solidFill>
                <a:schemeClr val="bg1"/>
              </a:solidFill>
            </a:endParaRPr>
          </a:p>
        </p:txBody>
      </p:sp>
      <p:pic>
        <p:nvPicPr>
          <p:cNvPr id="4" name="Image 3"/>
          <p:cNvPicPr>
            <a:picLocks noChangeAspect="1"/>
          </p:cNvPicPr>
          <p:nvPr/>
        </p:nvPicPr>
        <p:blipFill>
          <a:blip r:embed="rId2"/>
          <a:stretch>
            <a:fillRect/>
          </a:stretch>
        </p:blipFill>
        <p:spPr>
          <a:xfrm>
            <a:off x="169289" y="3313333"/>
            <a:ext cx="880622" cy="880622"/>
          </a:xfrm>
          <a:prstGeom prst="rect">
            <a:avLst/>
          </a:prstGeom>
        </p:spPr>
      </p:pic>
      <p:pic>
        <p:nvPicPr>
          <p:cNvPr id="6" name="Image 5"/>
          <p:cNvPicPr>
            <a:picLocks noChangeAspect="1"/>
          </p:cNvPicPr>
          <p:nvPr/>
        </p:nvPicPr>
        <p:blipFill>
          <a:blip r:embed="rId2"/>
          <a:stretch>
            <a:fillRect/>
          </a:stretch>
        </p:blipFill>
        <p:spPr>
          <a:xfrm>
            <a:off x="169289" y="4472341"/>
            <a:ext cx="880622" cy="880622"/>
          </a:xfrm>
          <a:prstGeom prst="rect">
            <a:avLst/>
          </a:prstGeom>
        </p:spPr>
      </p:pic>
    </p:spTree>
    <p:extLst>
      <p:ext uri="{BB962C8B-B14F-4D97-AF65-F5344CB8AC3E}">
        <p14:creationId xmlns:p14="http://schemas.microsoft.com/office/powerpoint/2010/main" val="152506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65496" y="611329"/>
            <a:ext cx="10515600" cy="4351338"/>
          </a:xfrm>
        </p:spPr>
        <p:txBody>
          <a:bodyPr/>
          <a:lstStyle/>
          <a:p>
            <a:pPr marL="0" indent="0" algn="ctr">
              <a:buNone/>
            </a:pPr>
            <a:endParaRPr lang="fr-CH" i="1" dirty="0" smtClean="0">
              <a:solidFill>
                <a:schemeClr val="accent2">
                  <a:lumMod val="60000"/>
                  <a:lumOff val="40000"/>
                </a:schemeClr>
              </a:solidFill>
            </a:endParaRPr>
          </a:p>
          <a:p>
            <a:pPr marL="0" indent="0" algn="ctr">
              <a:buNone/>
            </a:pPr>
            <a:r>
              <a:rPr lang="fr-CH" i="1" dirty="0" smtClean="0">
                <a:solidFill>
                  <a:schemeClr val="accent2">
                    <a:lumMod val="60000"/>
                    <a:lumOff val="40000"/>
                  </a:schemeClr>
                </a:solidFill>
              </a:rPr>
              <a:t>« </a:t>
            </a:r>
            <a:r>
              <a:rPr lang="fr-CH" i="1" dirty="0">
                <a:solidFill>
                  <a:schemeClr val="accent2">
                    <a:lumMod val="60000"/>
                    <a:lumOff val="40000"/>
                  </a:schemeClr>
                </a:solidFill>
              </a:rPr>
              <a:t>L’utopie est à l’horizon! Je m’en approche de deux pas, elle s’éloigne de deux pas. Je fais dix pas de plus, et l’horizon s’éloigne de dix pas. Peu importe combien de temps je marche, je ne m’y rendrai jamais. Alors, à quoi peut-elle bien servir, l’utopie? Eh bien, elle sert à cela: à marcher. </a:t>
            </a:r>
            <a:r>
              <a:rPr lang="fr-CH" i="1" dirty="0" smtClean="0">
                <a:solidFill>
                  <a:schemeClr val="accent2">
                    <a:lumMod val="60000"/>
                    <a:lumOff val="40000"/>
                  </a:schemeClr>
                </a:solidFill>
              </a:rPr>
              <a:t>»</a:t>
            </a:r>
          </a:p>
          <a:p>
            <a:pPr marL="0" indent="0" algn="r">
              <a:buNone/>
            </a:pPr>
            <a:r>
              <a:rPr lang="fr-CH" sz="1800" dirty="0" smtClean="0">
                <a:solidFill>
                  <a:schemeClr val="accent2">
                    <a:lumMod val="60000"/>
                    <a:lumOff val="40000"/>
                  </a:schemeClr>
                </a:solidFill>
              </a:rPr>
              <a:t> </a:t>
            </a:r>
            <a:r>
              <a:rPr lang="fr-CH" sz="1800" dirty="0">
                <a:solidFill>
                  <a:schemeClr val="accent2">
                    <a:lumMod val="60000"/>
                    <a:lumOff val="40000"/>
                  </a:schemeClr>
                </a:solidFill>
              </a:rPr>
              <a:t>Traduction </a:t>
            </a:r>
            <a:r>
              <a:rPr lang="fr-CH" sz="1800" dirty="0" smtClean="0">
                <a:solidFill>
                  <a:schemeClr val="accent2">
                    <a:lumMod val="60000"/>
                    <a:lumOff val="40000"/>
                  </a:schemeClr>
                </a:solidFill>
              </a:rPr>
              <a:t>libre </a:t>
            </a:r>
            <a:r>
              <a:rPr lang="fr-CH" sz="1800" dirty="0">
                <a:solidFill>
                  <a:schemeClr val="accent2">
                    <a:lumMod val="60000"/>
                    <a:lumOff val="40000"/>
                  </a:schemeClr>
                </a:solidFill>
              </a:rPr>
              <a:t>de </a:t>
            </a:r>
            <a:r>
              <a:rPr lang="fr-CH" sz="1800" dirty="0" err="1">
                <a:solidFill>
                  <a:schemeClr val="accent2">
                    <a:lumMod val="60000"/>
                    <a:lumOff val="40000"/>
                  </a:schemeClr>
                </a:solidFill>
              </a:rPr>
              <a:t>Galeano</a:t>
            </a:r>
            <a:r>
              <a:rPr lang="fr-CH" sz="1800" dirty="0">
                <a:solidFill>
                  <a:schemeClr val="accent2">
                    <a:lumMod val="60000"/>
                    <a:lumOff val="40000"/>
                  </a:schemeClr>
                </a:solidFill>
              </a:rPr>
              <a:t>, 1993, par Ferrer, 1997 </a:t>
            </a:r>
            <a:endParaRPr lang="fr-CH" sz="1800" dirty="0" smtClean="0">
              <a:solidFill>
                <a:schemeClr val="accent2">
                  <a:lumMod val="60000"/>
                  <a:lumOff val="40000"/>
                </a:schemeClr>
              </a:solidFill>
            </a:endParaRPr>
          </a:p>
          <a:p>
            <a:endParaRPr lang="fr-CH" dirty="0"/>
          </a:p>
        </p:txBody>
      </p:sp>
      <p:pic>
        <p:nvPicPr>
          <p:cNvPr id="4" name="Image 3"/>
          <p:cNvPicPr>
            <a:picLocks noChangeAspect="1"/>
          </p:cNvPicPr>
          <p:nvPr/>
        </p:nvPicPr>
        <p:blipFill>
          <a:blip r:embed="rId2"/>
          <a:stretch>
            <a:fillRect/>
          </a:stretch>
        </p:blipFill>
        <p:spPr>
          <a:xfrm>
            <a:off x="590442" y="3270409"/>
            <a:ext cx="3572484" cy="2933198"/>
          </a:xfrm>
          <a:prstGeom prst="rect">
            <a:avLst/>
          </a:prstGeom>
          <a:ln w="60325" cap="rnd" cmpd="dbl">
            <a:solidFill>
              <a:schemeClr val="accent2">
                <a:lumMod val="75000"/>
              </a:schemeClr>
            </a:solidFill>
            <a:prstDash val="solid"/>
            <a:round/>
          </a:ln>
        </p:spPr>
      </p:pic>
      <p:sp>
        <p:nvSpPr>
          <p:cNvPr id="5" name="Rectangle 4"/>
          <p:cNvSpPr>
            <a:spLocks noGrp="1" noChangeArrowheads="1"/>
          </p:cNvSpPr>
          <p:nvPr/>
        </p:nvSpPr>
        <p:spPr bwMode="auto">
          <a:xfrm>
            <a:off x="678932" y="6463901"/>
            <a:ext cx="76168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CH"/>
            </a:defPPr>
            <a:lvl1pPr algn="l" rtl="0" eaLnBrk="1" fontAlgn="base" hangingPunct="1">
              <a:spcBef>
                <a:spcPct val="0"/>
              </a:spcBef>
              <a:spcAft>
                <a:spcPct val="0"/>
              </a:spcAft>
              <a:defRPr sz="1000" b="1" kern="1200">
                <a:solidFill>
                  <a:schemeClr val="bg1">
                    <a:lumMod val="95000"/>
                  </a:schemeClr>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fr-CH" altLang="fr-FR" sz="1600" dirty="0" smtClean="0">
                <a:solidFill>
                  <a:schemeClr val="bg1"/>
                </a:solidFill>
              </a:rPr>
              <a:t>Office de l’enseignement spécialisé (OES)</a:t>
            </a:r>
            <a:endParaRPr lang="fr-CH" altLang="fr-FR" sz="1600" dirty="0">
              <a:solidFill>
                <a:schemeClr val="bg1"/>
              </a:solidFill>
            </a:endParaRPr>
          </a:p>
        </p:txBody>
      </p:sp>
    </p:spTree>
    <p:extLst>
      <p:ext uri="{BB962C8B-B14F-4D97-AF65-F5344CB8AC3E}">
        <p14:creationId xmlns:p14="http://schemas.microsoft.com/office/powerpoint/2010/main" val="391099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15901"/>
            <a:ext cx="11479619" cy="634704"/>
          </a:xfrm>
        </p:spPr>
        <p:txBody>
          <a:bodyPr>
            <a:normAutofit fontScale="90000"/>
          </a:bodyPr>
          <a:lstStyle/>
          <a:p>
            <a:r>
              <a:rPr lang="fr-CH" dirty="0" smtClean="0"/>
              <a:t>La prise en charge des barrières à l’apprentissage ne nécessitent pas de diagnostic </a:t>
            </a:r>
            <a:endParaRPr lang="fr-CH" dirty="0"/>
          </a:p>
        </p:txBody>
      </p:sp>
      <p:sp>
        <p:nvSpPr>
          <p:cNvPr id="3" name="Espace réservé du contenu 2"/>
          <p:cNvSpPr>
            <a:spLocks noGrp="1"/>
          </p:cNvSpPr>
          <p:nvPr>
            <p:ph idx="1"/>
          </p:nvPr>
        </p:nvSpPr>
        <p:spPr>
          <a:xfrm>
            <a:off x="971176" y="1099407"/>
            <a:ext cx="10756466" cy="4839629"/>
          </a:xfrm>
        </p:spPr>
        <p:txBody>
          <a:bodyPr>
            <a:noAutofit/>
          </a:bodyPr>
          <a:lstStyle/>
          <a:p>
            <a:pPr>
              <a:buFont typeface="Arial" panose="020B0604020202020204" pitchFamily="34" charset="0"/>
              <a:buChar char="■"/>
            </a:pPr>
            <a:r>
              <a:rPr lang="fr-CH" sz="2300" dirty="0" smtClean="0"/>
              <a:t> Estime de soi déficitaire </a:t>
            </a:r>
          </a:p>
          <a:p>
            <a:pPr>
              <a:buFont typeface="Arial" panose="020B0604020202020204" pitchFamily="34" charset="0"/>
              <a:buChar char="■"/>
            </a:pPr>
            <a:r>
              <a:rPr lang="fr-CH" sz="2300" dirty="0" smtClean="0"/>
              <a:t> Fatigabilité supérieure à la moyenne</a:t>
            </a:r>
          </a:p>
          <a:p>
            <a:pPr>
              <a:buFont typeface="Arial" panose="020B0604020202020204" pitchFamily="34" charset="0"/>
              <a:buChar char="■"/>
            </a:pPr>
            <a:r>
              <a:rPr lang="fr-CH" sz="2300" dirty="0" smtClean="0"/>
              <a:t> Baisse de l’attention</a:t>
            </a:r>
          </a:p>
          <a:p>
            <a:pPr>
              <a:buFont typeface="Arial" panose="020B0604020202020204" pitchFamily="34" charset="0"/>
              <a:buChar char="■"/>
            </a:pPr>
            <a:r>
              <a:rPr lang="fr-CH" sz="2300" dirty="0" smtClean="0"/>
              <a:t> Vitesse et précision de lecture réduites</a:t>
            </a:r>
          </a:p>
          <a:p>
            <a:pPr>
              <a:buFont typeface="Arial" panose="020B0604020202020204" pitchFamily="34" charset="0"/>
              <a:buChar char="■"/>
            </a:pPr>
            <a:r>
              <a:rPr lang="fr-CH" sz="2300" dirty="0" smtClean="0"/>
              <a:t> Compréhension de l’écrit limité</a:t>
            </a:r>
          </a:p>
          <a:p>
            <a:pPr>
              <a:buFont typeface="Arial" panose="020B0604020202020204" pitchFamily="34" charset="0"/>
              <a:buChar char="■"/>
            </a:pPr>
            <a:r>
              <a:rPr lang="fr-CH" sz="2300" dirty="0" smtClean="0"/>
              <a:t> En difficulté face aux double tâches cognitives: écouter les questions ou réfléchir aux réponses</a:t>
            </a:r>
          </a:p>
          <a:p>
            <a:pPr>
              <a:buFont typeface="Arial" panose="020B0604020202020204" pitchFamily="34" charset="0"/>
              <a:buChar char="■"/>
            </a:pPr>
            <a:r>
              <a:rPr lang="fr-CH" sz="2300" dirty="0" smtClean="0"/>
              <a:t> Mémoire à court terme touchée</a:t>
            </a:r>
          </a:p>
          <a:p>
            <a:pPr>
              <a:buFont typeface="Arial" panose="020B0604020202020204" pitchFamily="34" charset="0"/>
              <a:buChar char="■"/>
            </a:pPr>
            <a:r>
              <a:rPr lang="fr-CH" sz="2300" dirty="0" smtClean="0"/>
              <a:t> Gestion du temps et de l’organisation entravée</a:t>
            </a:r>
            <a:endParaRPr lang="fr-CH" sz="2300" dirty="0"/>
          </a:p>
          <a:p>
            <a:pPr>
              <a:buFont typeface="Arial" panose="020B0604020202020204" pitchFamily="34" charset="0"/>
              <a:buChar char="■"/>
            </a:pPr>
            <a:r>
              <a:rPr lang="fr-CH" sz="2300" dirty="0" smtClean="0"/>
              <a:t> ...</a:t>
            </a:r>
          </a:p>
        </p:txBody>
      </p:sp>
      <p:sp>
        <p:nvSpPr>
          <p:cNvPr id="4" name="Rectangle 3"/>
          <p:cNvSpPr>
            <a:spLocks noGrp="1" noChangeArrowheads="1"/>
          </p:cNvSpPr>
          <p:nvPr/>
        </p:nvSpPr>
        <p:spPr bwMode="auto">
          <a:xfrm>
            <a:off x="650168" y="6475058"/>
            <a:ext cx="76168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CH"/>
            </a:defPPr>
            <a:lvl1pPr algn="l" rtl="0" eaLnBrk="1" fontAlgn="base" hangingPunct="1">
              <a:spcBef>
                <a:spcPct val="0"/>
              </a:spcBef>
              <a:spcAft>
                <a:spcPct val="0"/>
              </a:spcAft>
              <a:defRPr sz="1000" b="1" kern="1200">
                <a:solidFill>
                  <a:schemeClr val="bg1">
                    <a:lumMod val="95000"/>
                  </a:schemeClr>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fr-CH" altLang="fr-FR" sz="1600" dirty="0" smtClean="0">
                <a:solidFill>
                  <a:schemeClr val="bg1"/>
                </a:solidFill>
              </a:rPr>
              <a:t>Office de l’enseignement spécialisé (OES)</a:t>
            </a:r>
            <a:endParaRPr lang="fr-CH" altLang="fr-FR" sz="1600" dirty="0">
              <a:solidFill>
                <a:schemeClr val="bg1"/>
              </a:solidFill>
            </a:endParaRPr>
          </a:p>
        </p:txBody>
      </p:sp>
    </p:spTree>
    <p:extLst>
      <p:ext uri="{BB962C8B-B14F-4D97-AF65-F5344CB8AC3E}">
        <p14:creationId xmlns:p14="http://schemas.microsoft.com/office/powerpoint/2010/main" val="128561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H"/>
          </a:p>
        </p:txBody>
      </p:sp>
      <p:pic>
        <p:nvPicPr>
          <p:cNvPr id="4" name="Espace réservé du contenu 3"/>
          <p:cNvPicPr>
            <a:picLocks noGrp="1" noChangeAspect="1"/>
          </p:cNvPicPr>
          <p:nvPr>
            <p:ph idx="1"/>
          </p:nvPr>
        </p:nvPicPr>
        <p:blipFill>
          <a:blip r:embed="rId2"/>
          <a:stretch>
            <a:fillRect/>
          </a:stretch>
        </p:blipFill>
        <p:spPr>
          <a:xfrm>
            <a:off x="0" y="0"/>
            <a:ext cx="12192000" cy="6858001"/>
          </a:xfrm>
          <a:prstGeom prst="rect">
            <a:avLst/>
          </a:prstGeom>
        </p:spPr>
      </p:pic>
    </p:spTree>
    <p:extLst>
      <p:ext uri="{BB962C8B-B14F-4D97-AF65-F5344CB8AC3E}">
        <p14:creationId xmlns:p14="http://schemas.microsoft.com/office/powerpoint/2010/main" val="280423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p:cNvSpPr/>
          <p:nvPr/>
        </p:nvSpPr>
        <p:spPr>
          <a:xfrm>
            <a:off x="6720682" y="3619180"/>
            <a:ext cx="3715321" cy="1969604"/>
          </a:xfrm>
          <a:prstGeom prst="ellipse">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p:cNvSpPr>
            <a:spLocks noGrp="1"/>
          </p:cNvSpPr>
          <p:nvPr>
            <p:ph type="title"/>
          </p:nvPr>
        </p:nvSpPr>
        <p:spPr>
          <a:xfrm>
            <a:off x="679744" y="309918"/>
            <a:ext cx="11135293" cy="519113"/>
          </a:xfrm>
        </p:spPr>
        <p:txBody>
          <a:bodyPr/>
          <a:lstStyle/>
          <a:p>
            <a:r>
              <a:rPr lang="fr-CH" dirty="0" smtClean="0"/>
              <a:t> 5 concepts</a:t>
            </a:r>
            <a:endParaRPr lang="fr-CH" dirty="0"/>
          </a:p>
        </p:txBody>
      </p:sp>
      <p:sp>
        <p:nvSpPr>
          <p:cNvPr id="3" name="Espace réservé du contenu 2"/>
          <p:cNvSpPr>
            <a:spLocks noGrp="1"/>
          </p:cNvSpPr>
          <p:nvPr>
            <p:ph idx="1"/>
          </p:nvPr>
        </p:nvSpPr>
        <p:spPr>
          <a:xfrm>
            <a:off x="4045977" y="2212750"/>
            <a:ext cx="3494322" cy="445680"/>
          </a:xfrm>
        </p:spPr>
        <p:txBody>
          <a:bodyPr>
            <a:noAutofit/>
          </a:bodyPr>
          <a:lstStyle/>
          <a:p>
            <a:pPr marL="91440" indent="-91440">
              <a:lnSpc>
                <a:spcPct val="110000"/>
              </a:lnSpc>
              <a:spcBef>
                <a:spcPts val="1200"/>
              </a:spcBef>
              <a:spcAft>
                <a:spcPts val="200"/>
              </a:spcAft>
              <a:buClr>
                <a:srgbClr val="9DBFBE"/>
              </a:buClr>
              <a:buSzPct val="100000"/>
              <a:buFont typeface="Calibri" panose="020F0502020204030204" pitchFamily="34" charset="0"/>
              <a:buChar char=" "/>
              <a:defRPr/>
            </a:pPr>
            <a:r>
              <a:rPr lang="fr-CH" sz="2000" dirty="0" smtClean="0">
                <a:solidFill>
                  <a:prstClr val="black">
                    <a:lumMod val="75000"/>
                    <a:lumOff val="25000"/>
                  </a:prstClr>
                </a:solidFill>
                <a:latin typeface="Arial" panose="020B0604020202020204" pitchFamily="34" charset="0"/>
                <a:cs typeface="Arial" panose="020B0604020202020204" pitchFamily="34" charset="0"/>
              </a:rPr>
              <a:t>Pédagogie universelle</a:t>
            </a:r>
            <a:endParaRPr lang="fr-CH" sz="20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4" name="Ellipse 3"/>
          <p:cNvSpPr/>
          <p:nvPr/>
        </p:nvSpPr>
        <p:spPr>
          <a:xfrm>
            <a:off x="2327962" y="1859112"/>
            <a:ext cx="6268914" cy="36136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ZoneTexte 4"/>
          <p:cNvSpPr txBox="1"/>
          <p:nvPr/>
        </p:nvSpPr>
        <p:spPr>
          <a:xfrm>
            <a:off x="4413203" y="3422687"/>
            <a:ext cx="2066192" cy="369332"/>
          </a:xfrm>
          <a:prstGeom prst="rect">
            <a:avLst/>
          </a:prstGeom>
          <a:noFill/>
        </p:spPr>
        <p:txBody>
          <a:bodyPr wrap="square" rtlCol="0">
            <a:spAutoFit/>
          </a:bodyPr>
          <a:lstStyle/>
          <a:p>
            <a:pPr marL="91440" marR="0" lvl="0" indent="-91440" algn="l" defTabSz="914400" rtl="0" eaLnBrk="1" fontAlgn="auto" latinLnBrk="0" hangingPunct="1">
              <a:lnSpc>
                <a:spcPct val="90000"/>
              </a:lnSpc>
              <a:spcBef>
                <a:spcPts val="1200"/>
              </a:spcBef>
              <a:spcAft>
                <a:spcPts val="200"/>
              </a:spcAft>
              <a:buClr>
                <a:srgbClr val="9DBFBE"/>
              </a:buClr>
              <a:buSzPct val="100000"/>
              <a:buFont typeface="Calibri" panose="020F0502020204030204" pitchFamily="34" charset="0"/>
              <a:buChar char=" "/>
              <a:tabLst/>
              <a:defRPr/>
            </a:pPr>
            <a:r>
              <a:rPr kumimoji="0" lang="fr-CH"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Différenciation</a:t>
            </a:r>
          </a:p>
        </p:txBody>
      </p:sp>
      <p:sp>
        <p:nvSpPr>
          <p:cNvPr id="6" name="ZoneTexte 5"/>
          <p:cNvSpPr txBox="1"/>
          <p:nvPr/>
        </p:nvSpPr>
        <p:spPr>
          <a:xfrm>
            <a:off x="4361914" y="4357483"/>
            <a:ext cx="4234962" cy="887422"/>
          </a:xfrm>
          <a:prstGeom prst="rect">
            <a:avLst/>
          </a:prstGeom>
          <a:noFill/>
        </p:spPr>
        <p:txBody>
          <a:bodyPr wrap="square" rtlCol="0">
            <a:spAutoFit/>
          </a:bodyPr>
          <a:lstStyle/>
          <a:p>
            <a:pPr marL="91440" marR="0" lvl="0" indent="-91440" algn="l" defTabSz="914400" rtl="0" eaLnBrk="1" fontAlgn="auto" latinLnBrk="0" hangingPunct="1">
              <a:lnSpc>
                <a:spcPct val="100000"/>
              </a:lnSpc>
              <a:spcBef>
                <a:spcPts val="1200"/>
              </a:spcBef>
              <a:spcAft>
                <a:spcPts val="200"/>
              </a:spcAft>
              <a:buClr>
                <a:srgbClr val="9DBFBE"/>
              </a:buClr>
              <a:buSzPct val="100000"/>
              <a:buFont typeface="Calibri" panose="020F0502020204030204" pitchFamily="34" charset="0"/>
              <a:buChar char=" "/>
              <a:tabLst/>
              <a:defRPr/>
            </a:pPr>
            <a:r>
              <a:rPr kumimoji="0" lang="fr-CH"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Compensation </a:t>
            </a:r>
            <a:r>
              <a:rPr kumimoji="0" lang="fr-CH" sz="20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des </a:t>
            </a:r>
          </a:p>
          <a:p>
            <a:pPr marL="91440" marR="0" lvl="0" indent="-91440" algn="l" defTabSz="914400" rtl="0" eaLnBrk="1" fontAlgn="auto" latinLnBrk="0" hangingPunct="1">
              <a:lnSpc>
                <a:spcPct val="100000"/>
              </a:lnSpc>
              <a:spcBef>
                <a:spcPts val="1200"/>
              </a:spcBef>
              <a:spcAft>
                <a:spcPts val="200"/>
              </a:spcAft>
              <a:buClr>
                <a:srgbClr val="9DBFBE"/>
              </a:buClr>
              <a:buSzPct val="100000"/>
              <a:buFont typeface="Calibri" panose="020F0502020204030204" pitchFamily="34" charset="0"/>
              <a:buChar char=" "/>
              <a:tabLst/>
              <a:defRPr/>
            </a:pPr>
            <a:r>
              <a:rPr kumimoji="0" lang="fr-CH" sz="20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désavantages</a:t>
            </a:r>
            <a:endParaRPr kumimoji="0" lang="fr-CH"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7" name="Ellipse 6"/>
          <p:cNvSpPr/>
          <p:nvPr/>
        </p:nvSpPr>
        <p:spPr>
          <a:xfrm>
            <a:off x="2952214" y="2880321"/>
            <a:ext cx="5029200" cy="25953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Ellipse 7"/>
          <p:cNvSpPr/>
          <p:nvPr/>
        </p:nvSpPr>
        <p:spPr>
          <a:xfrm>
            <a:off x="3640211" y="4260713"/>
            <a:ext cx="3461973" cy="12120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ZoneTexte 9"/>
          <p:cNvSpPr txBox="1"/>
          <p:nvPr/>
        </p:nvSpPr>
        <p:spPr>
          <a:xfrm>
            <a:off x="8222701" y="4421054"/>
            <a:ext cx="2066192" cy="646331"/>
          </a:xfrm>
          <a:prstGeom prst="rect">
            <a:avLst/>
          </a:prstGeom>
          <a:noFill/>
        </p:spPr>
        <p:txBody>
          <a:bodyPr wrap="square" rtlCol="0">
            <a:spAutoFit/>
          </a:bodyPr>
          <a:lstStyle/>
          <a:p>
            <a:pPr marL="91440" marR="0" lvl="0" indent="-91440" algn="l" defTabSz="914400" rtl="0" eaLnBrk="1" fontAlgn="auto" latinLnBrk="0" hangingPunct="1">
              <a:lnSpc>
                <a:spcPct val="90000"/>
              </a:lnSpc>
              <a:spcBef>
                <a:spcPts val="1200"/>
              </a:spcBef>
              <a:spcAft>
                <a:spcPts val="200"/>
              </a:spcAft>
              <a:buClr>
                <a:srgbClr val="9DBFBE"/>
              </a:buClr>
              <a:buSzPct val="100000"/>
              <a:buFont typeface="Calibri" panose="020F0502020204030204" pitchFamily="34" charset="0"/>
              <a:buChar char=" "/>
              <a:tabLst/>
              <a:defRPr/>
            </a:pPr>
            <a:r>
              <a:rPr kumimoji="0" lang="fr-CH" sz="20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Enseignement spécialisé</a:t>
            </a:r>
            <a:endParaRPr kumimoji="0" lang="fr-CH"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14" name="Rectangle 13"/>
          <p:cNvSpPr>
            <a:spLocks noGrp="1" noChangeArrowheads="1"/>
          </p:cNvSpPr>
          <p:nvPr/>
        </p:nvSpPr>
        <p:spPr bwMode="auto">
          <a:xfrm>
            <a:off x="678932" y="6463901"/>
            <a:ext cx="76168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CH"/>
            </a:defPPr>
            <a:lvl1pPr algn="l" rtl="0" eaLnBrk="1" fontAlgn="base" hangingPunct="1">
              <a:spcBef>
                <a:spcPct val="0"/>
              </a:spcBef>
              <a:spcAft>
                <a:spcPct val="0"/>
              </a:spcAft>
              <a:defRPr sz="1000" b="1" kern="1200">
                <a:solidFill>
                  <a:schemeClr val="bg1">
                    <a:lumMod val="95000"/>
                  </a:schemeClr>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fr-CH" altLang="fr-FR" sz="1600" dirty="0" smtClean="0">
                <a:solidFill>
                  <a:schemeClr val="bg1"/>
                </a:solidFill>
              </a:rPr>
              <a:t>Office de l’enseignement spécialisé (OES)</a:t>
            </a:r>
            <a:endParaRPr lang="fr-CH" altLang="fr-FR" sz="1600" dirty="0">
              <a:solidFill>
                <a:schemeClr val="bg1"/>
              </a:solidFill>
            </a:endParaRPr>
          </a:p>
        </p:txBody>
      </p:sp>
      <p:pic>
        <p:nvPicPr>
          <p:cNvPr id="17" name="Content Placeholder 6">
            <a:extLst>
              <a:ext uri="{FF2B5EF4-FFF2-40B4-BE49-F238E27FC236}">
                <a16:creationId xmlns:a16="http://schemas.microsoft.com/office/drawing/2014/main" id="{95EC410D-0A5C-48DD-B9BA-231179A8807E}"/>
              </a:ext>
            </a:extLst>
          </p:cNvPr>
          <p:cNvPicPr>
            <a:picLocks noChangeAspect="1"/>
          </p:cNvPicPr>
          <p:nvPr/>
        </p:nvPicPr>
        <p:blipFill rotWithShape="1">
          <a:blip r:embed="rId3">
            <a:extLst>
              <a:ext uri="{28A0092B-C50C-407E-A947-70E740481C1C}">
                <a14:useLocalDpi xmlns:a14="http://schemas.microsoft.com/office/drawing/2010/main" val="0"/>
              </a:ext>
            </a:extLst>
          </a:blip>
          <a:srcRect l="33486" t="8277" r="33180" b="8389"/>
          <a:stretch/>
        </p:blipFill>
        <p:spPr>
          <a:xfrm rot="781859">
            <a:off x="237054" y="4535732"/>
            <a:ext cx="753591" cy="1883977"/>
          </a:xfrm>
          <a:prstGeom prst="rect">
            <a:avLst/>
          </a:prstGeom>
        </p:spPr>
      </p:pic>
      <p:pic>
        <p:nvPicPr>
          <p:cNvPr id="18" name="Picture 8">
            <a:extLst>
              <a:ext uri="{FF2B5EF4-FFF2-40B4-BE49-F238E27FC236}">
                <a16:creationId xmlns:a16="http://schemas.microsoft.com/office/drawing/2014/main" id="{8EBEF2F4-37F5-4034-B8F7-ACC447735BC7}"/>
              </a:ext>
            </a:extLst>
          </p:cNvPr>
          <p:cNvPicPr>
            <a:picLocks noChangeAspect="1"/>
          </p:cNvPicPr>
          <p:nvPr/>
        </p:nvPicPr>
        <p:blipFill rotWithShape="1">
          <a:blip r:embed="rId4">
            <a:extLst>
              <a:ext uri="{28A0092B-C50C-407E-A947-70E740481C1C}">
                <a14:useLocalDpi xmlns:a14="http://schemas.microsoft.com/office/drawing/2010/main" val="0"/>
              </a:ext>
            </a:extLst>
          </a:blip>
          <a:srcRect l="34223" t="7529" r="34417" b="9139"/>
          <a:stretch/>
        </p:blipFill>
        <p:spPr>
          <a:xfrm rot="781859">
            <a:off x="203269" y="681891"/>
            <a:ext cx="708986" cy="1883977"/>
          </a:xfrm>
          <a:prstGeom prst="rect">
            <a:avLst/>
          </a:prstGeom>
        </p:spPr>
      </p:pic>
      <p:pic>
        <p:nvPicPr>
          <p:cNvPr id="19" name="Picture 9">
            <a:extLst>
              <a:ext uri="{FF2B5EF4-FFF2-40B4-BE49-F238E27FC236}">
                <a16:creationId xmlns:a16="http://schemas.microsoft.com/office/drawing/2014/main" id="{776DD860-24E0-4CFE-A06D-49371DFA76EC}"/>
              </a:ext>
            </a:extLst>
          </p:cNvPr>
          <p:cNvPicPr>
            <a:picLocks noChangeAspect="1"/>
          </p:cNvPicPr>
          <p:nvPr/>
        </p:nvPicPr>
        <p:blipFill rotWithShape="1">
          <a:blip r:embed="rId5">
            <a:extLst>
              <a:ext uri="{28A0092B-C50C-407E-A947-70E740481C1C}">
                <a14:useLocalDpi xmlns:a14="http://schemas.microsoft.com/office/drawing/2010/main" val="0"/>
              </a:ext>
            </a:extLst>
          </a:blip>
          <a:srcRect l="34222" t="6680" r="34418" b="8300"/>
          <a:stretch/>
        </p:blipFill>
        <p:spPr>
          <a:xfrm rot="781859">
            <a:off x="11309258" y="290915"/>
            <a:ext cx="569090" cy="1542837"/>
          </a:xfrm>
          <a:prstGeom prst="rect">
            <a:avLst/>
          </a:prstGeom>
        </p:spPr>
      </p:pic>
      <p:pic>
        <p:nvPicPr>
          <p:cNvPr id="20" name="Picture 10">
            <a:extLst>
              <a:ext uri="{FF2B5EF4-FFF2-40B4-BE49-F238E27FC236}">
                <a16:creationId xmlns:a16="http://schemas.microsoft.com/office/drawing/2014/main" id="{45399284-0241-4558-8F29-D6441ECB4876}"/>
              </a:ext>
            </a:extLst>
          </p:cNvPr>
          <p:cNvPicPr>
            <a:picLocks noChangeAspect="1"/>
          </p:cNvPicPr>
          <p:nvPr/>
        </p:nvPicPr>
        <p:blipFill rotWithShape="1">
          <a:blip r:embed="rId6">
            <a:extLst>
              <a:ext uri="{28A0092B-C50C-407E-A947-70E740481C1C}">
                <a14:useLocalDpi xmlns:a14="http://schemas.microsoft.com/office/drawing/2010/main" val="0"/>
              </a:ext>
            </a:extLst>
          </a:blip>
          <a:srcRect l="35417" t="7584" r="35569" b="9082"/>
          <a:stretch/>
        </p:blipFill>
        <p:spPr>
          <a:xfrm rot="781859">
            <a:off x="11265837" y="4470746"/>
            <a:ext cx="655936" cy="1883977"/>
          </a:xfrm>
          <a:prstGeom prst="rect">
            <a:avLst/>
          </a:prstGeom>
        </p:spPr>
      </p:pic>
      <p:sp>
        <p:nvSpPr>
          <p:cNvPr id="16" name="Ellipse 15"/>
          <p:cNvSpPr/>
          <p:nvPr/>
        </p:nvSpPr>
        <p:spPr>
          <a:xfrm>
            <a:off x="497625" y="309919"/>
            <a:ext cx="11550939" cy="59005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Espace réservé du contenu 2"/>
          <p:cNvSpPr txBox="1">
            <a:spLocks/>
          </p:cNvSpPr>
          <p:nvPr/>
        </p:nvSpPr>
        <p:spPr bwMode="auto">
          <a:xfrm>
            <a:off x="4487344" y="714845"/>
            <a:ext cx="3494322" cy="445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SzPct val="70000"/>
              <a:buBlip>
                <a:blip r:embed="rId7"/>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200">
                <a:solidFill>
                  <a:srgbClr val="E1282B"/>
                </a:solidFill>
                <a:latin typeface="+mn-lt"/>
              </a:defRPr>
            </a:lvl2pPr>
            <a:lvl3pPr marL="1143000" indent="-220663"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SzPct val="60000"/>
              <a:buBlip>
                <a:blip r:embed="rId8"/>
              </a:buBlip>
              <a:defRPr>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91440" indent="-91440" algn="ctr">
              <a:lnSpc>
                <a:spcPct val="110000"/>
              </a:lnSpc>
              <a:spcBef>
                <a:spcPts val="1200"/>
              </a:spcBef>
              <a:spcAft>
                <a:spcPts val="200"/>
              </a:spcAft>
              <a:buClr>
                <a:srgbClr val="9DBFBE"/>
              </a:buClr>
              <a:buSzPct val="100000"/>
              <a:buFont typeface="Calibri" panose="020F0502020204030204" pitchFamily="34" charset="0"/>
              <a:buChar char=" "/>
              <a:defRPr/>
            </a:pPr>
            <a:r>
              <a:rPr lang="fr-CH" sz="2000" kern="0" dirty="0" smtClean="0">
                <a:solidFill>
                  <a:prstClr val="black">
                    <a:lumMod val="75000"/>
                    <a:lumOff val="25000"/>
                  </a:prstClr>
                </a:solidFill>
                <a:latin typeface="Arial" panose="020B0604020202020204" pitchFamily="34" charset="0"/>
                <a:cs typeface="Arial" panose="020B0604020202020204" pitchFamily="34" charset="0"/>
              </a:rPr>
              <a:t>«Le bon sens, c’est déjà la bonne direction»</a:t>
            </a:r>
            <a:endParaRPr lang="fr-CH" sz="2000" kern="0" dirty="0">
              <a:solidFill>
                <a:prstClr val="black">
                  <a:lumMod val="75000"/>
                  <a:lumOff val="2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376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3" grpId="0" build="p"/>
      <p:bldP spid="4" grpId="0" animBg="1"/>
      <p:bldP spid="5" grpId="0"/>
      <p:bldP spid="6" grpId="0"/>
      <p:bldP spid="7" grpId="0" animBg="1"/>
      <p:bldP spid="8" grpId="0" animBg="1"/>
      <p:bldP spid="10" grpId="0"/>
      <p:bldP spid="16" grpId="0" animBg="1"/>
      <p:bldP spid="2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Compensation des désavantages : Définition et valeurs</a:t>
            </a:r>
            <a:endParaRPr lang="fr-CH" dirty="0"/>
          </a:p>
        </p:txBody>
      </p:sp>
      <p:sp>
        <p:nvSpPr>
          <p:cNvPr id="3" name="Espace réservé du contenu 2"/>
          <p:cNvSpPr>
            <a:spLocks noGrp="1"/>
          </p:cNvSpPr>
          <p:nvPr>
            <p:ph idx="1"/>
          </p:nvPr>
        </p:nvSpPr>
        <p:spPr>
          <a:xfrm>
            <a:off x="609600" y="1336103"/>
            <a:ext cx="10714074" cy="4554334"/>
          </a:xfrm>
        </p:spPr>
        <p:txBody>
          <a:bodyPr>
            <a:noAutofit/>
          </a:bodyPr>
          <a:lstStyle/>
          <a:p>
            <a:pPr>
              <a:spcAft>
                <a:spcPts val="600"/>
              </a:spcAft>
              <a:buSzPct val="73000"/>
              <a:buFont typeface="Wingdings" panose="05000000000000000000" pitchFamily="2" charset="2"/>
              <a:buChar char="n"/>
            </a:pPr>
            <a:r>
              <a:rPr lang="fr-CH" sz="2800" dirty="0" smtClean="0"/>
              <a:t>Mesures spécifiques appliquées durant </a:t>
            </a:r>
            <a:r>
              <a:rPr lang="fr-CH" sz="2800" dirty="0"/>
              <a:t>l</a:t>
            </a:r>
            <a:r>
              <a:rPr lang="fr-CH" sz="2800" dirty="0" smtClean="0"/>
              <a:t>’évaluation, et destinées à contrebalancer les inconvénients dus au trouble, au handicap.</a:t>
            </a:r>
          </a:p>
          <a:p>
            <a:pPr>
              <a:spcAft>
                <a:spcPts val="600"/>
              </a:spcAft>
              <a:buSzPct val="73000"/>
              <a:buFont typeface="Wingdings" panose="05000000000000000000" pitchFamily="2" charset="2"/>
              <a:buChar char="n"/>
            </a:pPr>
            <a:r>
              <a:rPr lang="fr-CH" sz="2800" dirty="0" smtClean="0"/>
              <a:t>Les objectifs d’apprentissage ne sont pas modifiés.</a:t>
            </a:r>
          </a:p>
          <a:p>
            <a:pPr>
              <a:spcAft>
                <a:spcPts val="600"/>
              </a:spcAft>
              <a:buSzPct val="73000"/>
              <a:buFont typeface="Wingdings" panose="05000000000000000000" pitchFamily="2" charset="2"/>
              <a:buChar char="n"/>
            </a:pPr>
            <a:r>
              <a:rPr lang="fr-CH" sz="2800" dirty="0" smtClean="0"/>
              <a:t>Assurance </a:t>
            </a:r>
            <a:r>
              <a:rPr lang="fr-CH" sz="2800" dirty="0"/>
              <a:t>de traiter chacun en tenant compte </a:t>
            </a:r>
            <a:r>
              <a:rPr lang="fr-CH" sz="2800" dirty="0" smtClean="0"/>
              <a:t>de sa situation particulière et en éliminant les obstacles structurels.</a:t>
            </a:r>
          </a:p>
          <a:p>
            <a:pPr>
              <a:lnSpc>
                <a:spcPct val="100000"/>
              </a:lnSpc>
              <a:buSzPct val="73000"/>
              <a:buFont typeface="Wingdings" panose="05000000000000000000" pitchFamily="2" charset="2"/>
              <a:buChar char="n"/>
            </a:pPr>
            <a:r>
              <a:rPr lang="fr-CH" sz="2800" dirty="0" smtClean="0"/>
              <a:t>Elle </a:t>
            </a:r>
            <a:r>
              <a:rPr lang="fr-CH" sz="2800" dirty="0"/>
              <a:t>est sous la responsabilité de l’école ordinaire (</a:t>
            </a:r>
            <a:r>
              <a:rPr lang="fr-CH" sz="2800" dirty="0" err="1"/>
              <a:t>év</a:t>
            </a:r>
            <a:r>
              <a:rPr lang="fr-CH" sz="2800" dirty="0"/>
              <a:t>. en collaboration avec l’enseignement spécialisé).</a:t>
            </a:r>
          </a:p>
        </p:txBody>
      </p:sp>
      <p:sp>
        <p:nvSpPr>
          <p:cNvPr id="4" name="Rectangle 3"/>
          <p:cNvSpPr>
            <a:spLocks noGrp="1" noChangeArrowheads="1"/>
          </p:cNvSpPr>
          <p:nvPr/>
        </p:nvSpPr>
        <p:spPr bwMode="auto">
          <a:xfrm>
            <a:off x="678932" y="6463901"/>
            <a:ext cx="76168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CH"/>
            </a:defPPr>
            <a:lvl1pPr algn="l" rtl="0" eaLnBrk="1" fontAlgn="base" hangingPunct="1">
              <a:spcBef>
                <a:spcPct val="0"/>
              </a:spcBef>
              <a:spcAft>
                <a:spcPct val="0"/>
              </a:spcAft>
              <a:defRPr sz="1000" b="1" kern="1200">
                <a:solidFill>
                  <a:schemeClr val="bg1">
                    <a:lumMod val="95000"/>
                  </a:schemeClr>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fr-CH" altLang="fr-FR" sz="1600" dirty="0" smtClean="0">
                <a:solidFill>
                  <a:schemeClr val="bg1"/>
                </a:solidFill>
              </a:rPr>
              <a:t>Office de l’enseignement spécialisé (OES)</a:t>
            </a:r>
            <a:endParaRPr lang="fr-CH" altLang="fr-FR" sz="1600" dirty="0">
              <a:solidFill>
                <a:schemeClr val="bg1"/>
              </a:solidFill>
            </a:endParaRPr>
          </a:p>
        </p:txBody>
      </p:sp>
    </p:spTree>
    <p:extLst>
      <p:ext uri="{BB962C8B-B14F-4D97-AF65-F5344CB8AC3E}">
        <p14:creationId xmlns:p14="http://schemas.microsoft.com/office/powerpoint/2010/main" val="26752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CH"/>
          </a:p>
        </p:txBody>
      </p:sp>
      <p:pic>
        <p:nvPicPr>
          <p:cNvPr id="4" name="Content Placeholder 3"/>
          <p:cNvPicPr>
            <a:picLocks noGrp="1" noChangeAspect="1"/>
          </p:cNvPicPr>
          <p:nvPr>
            <p:ph idx="1"/>
          </p:nvPr>
        </p:nvPicPr>
        <p:blipFill>
          <a:blip r:embed="rId2"/>
          <a:stretch>
            <a:fillRect/>
          </a:stretch>
        </p:blipFill>
        <p:spPr>
          <a:xfrm>
            <a:off x="1925141" y="215901"/>
            <a:ext cx="8616883" cy="11489177"/>
          </a:xfrm>
          <a:prstGeom prst="rect">
            <a:avLst/>
          </a:prstGeom>
        </p:spPr>
      </p:pic>
    </p:spTree>
    <p:extLst>
      <p:ext uri="{BB962C8B-B14F-4D97-AF65-F5344CB8AC3E}">
        <p14:creationId xmlns:p14="http://schemas.microsoft.com/office/powerpoint/2010/main" val="3730846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Bases juridiques cantonales</a:t>
            </a:r>
            <a:endParaRPr lang="fr-CH" dirty="0"/>
          </a:p>
        </p:txBody>
      </p:sp>
      <p:sp>
        <p:nvSpPr>
          <p:cNvPr id="3" name="Espace réservé du contenu 2"/>
          <p:cNvSpPr>
            <a:spLocks noGrp="1"/>
          </p:cNvSpPr>
          <p:nvPr>
            <p:ph idx="1"/>
          </p:nvPr>
        </p:nvSpPr>
        <p:spPr>
          <a:xfrm>
            <a:off x="609600" y="1051248"/>
            <a:ext cx="11084887" cy="5243226"/>
          </a:xfrm>
        </p:spPr>
        <p:txBody>
          <a:bodyPr>
            <a:normAutofit fontScale="70000" lnSpcReduction="20000"/>
          </a:bodyPr>
          <a:lstStyle/>
          <a:p>
            <a:pPr marL="0" indent="0">
              <a:lnSpc>
                <a:spcPct val="110000"/>
              </a:lnSpc>
              <a:spcBef>
                <a:spcPts val="0"/>
              </a:spcBef>
              <a:spcAft>
                <a:spcPts val="1200"/>
              </a:spcAft>
              <a:buNone/>
            </a:pPr>
            <a:r>
              <a:rPr lang="fr-CH" sz="2600" b="1" dirty="0" smtClean="0"/>
              <a:t>L’ordonnance sur l’évaluation relative à l’évaluation du travail des élèves du 17 juin 2015</a:t>
            </a:r>
          </a:p>
          <a:p>
            <a:pPr marL="361950" indent="0">
              <a:lnSpc>
                <a:spcPct val="110000"/>
              </a:lnSpc>
              <a:spcBef>
                <a:spcPts val="0"/>
              </a:spcBef>
              <a:spcAft>
                <a:spcPts val="0"/>
              </a:spcAft>
              <a:buNone/>
            </a:pPr>
            <a:r>
              <a:rPr lang="fr-CH" sz="2600" b="1" dirty="0" smtClean="0">
                <a:solidFill>
                  <a:schemeClr val="tx1"/>
                </a:solidFill>
              </a:rPr>
              <a:t>Art</a:t>
            </a:r>
            <a:r>
              <a:rPr lang="fr-CH" sz="2600" b="1" dirty="0">
                <a:solidFill>
                  <a:schemeClr val="tx1"/>
                </a:solidFill>
              </a:rPr>
              <a:t>. 29 </a:t>
            </a:r>
            <a:r>
              <a:rPr lang="fr-CH" sz="2600" dirty="0">
                <a:solidFill>
                  <a:schemeClr val="tx1"/>
                </a:solidFill>
              </a:rPr>
              <a:t>Conditions de passation particulière des épreuves </a:t>
            </a:r>
            <a:endParaRPr lang="fr-CH" sz="2600" dirty="0" smtClean="0">
              <a:solidFill>
                <a:schemeClr val="tx1"/>
              </a:solidFill>
            </a:endParaRPr>
          </a:p>
          <a:p>
            <a:pPr marL="361950" lvl="1" indent="0">
              <a:buNone/>
            </a:pPr>
            <a:r>
              <a:rPr lang="fr-CH" sz="2000" baseline="30000" dirty="0" smtClean="0">
                <a:solidFill>
                  <a:schemeClr val="tx1"/>
                </a:solidFill>
              </a:rPr>
              <a:t>1</a:t>
            </a:r>
            <a:r>
              <a:rPr lang="fr-CH" sz="2000" dirty="0" smtClean="0">
                <a:solidFill>
                  <a:schemeClr val="tx1"/>
                </a:solidFill>
              </a:rPr>
              <a:t> Un élève souffrant de graves troubles attestés </a:t>
            </a:r>
            <a:r>
              <a:rPr lang="fr-CH" sz="2000" b="1" u="sng" dirty="0" smtClean="0">
                <a:solidFill>
                  <a:schemeClr val="tx1"/>
                </a:solidFill>
              </a:rPr>
              <a:t>peut</a:t>
            </a:r>
            <a:r>
              <a:rPr lang="fr-CH" sz="2000" dirty="0" smtClean="0">
                <a:solidFill>
                  <a:schemeClr val="tx1"/>
                </a:solidFill>
              </a:rPr>
              <a:t>, lors des épreuves, bénéficier de conditions particulières. </a:t>
            </a:r>
          </a:p>
          <a:p>
            <a:pPr marL="361950" lvl="1" indent="0">
              <a:buNone/>
            </a:pPr>
            <a:r>
              <a:rPr lang="fr-CH" sz="2000" baseline="30000" dirty="0" smtClean="0">
                <a:solidFill>
                  <a:schemeClr val="tx1"/>
                </a:solidFill>
              </a:rPr>
              <a:t>2</a:t>
            </a:r>
            <a:r>
              <a:rPr lang="fr-CH" sz="2000" dirty="0" smtClean="0">
                <a:solidFill>
                  <a:schemeClr val="tx1"/>
                </a:solidFill>
              </a:rPr>
              <a:t> </a:t>
            </a:r>
            <a:r>
              <a:rPr lang="fr-CH" sz="2000" dirty="0">
                <a:solidFill>
                  <a:schemeClr val="tx1"/>
                </a:solidFill>
              </a:rPr>
              <a:t>Les parents entendus, la décision d'appliquer des conditions de passation particulières est de la compétence de la direction d'école, sur préavis du titulaire et de l'enseignant spécialisé. </a:t>
            </a:r>
          </a:p>
          <a:p>
            <a:pPr marL="361950" lvl="1" indent="0">
              <a:buNone/>
            </a:pPr>
            <a:r>
              <a:rPr lang="fr-CH" sz="2000" baseline="30000" dirty="0">
                <a:solidFill>
                  <a:schemeClr val="tx1"/>
                </a:solidFill>
              </a:rPr>
              <a:t>3</a:t>
            </a:r>
            <a:r>
              <a:rPr lang="fr-CH" sz="2000" dirty="0">
                <a:solidFill>
                  <a:schemeClr val="tx1"/>
                </a:solidFill>
              </a:rPr>
              <a:t> L'élève passe les épreuves cantonales selon les mêmes modalités que celles appliquées durant l'année scolaire et leurs résultats entrent dans le processus de décision de promotion et d'orientation. </a:t>
            </a:r>
          </a:p>
          <a:p>
            <a:pPr marL="361950" lvl="1" indent="0">
              <a:buNone/>
            </a:pPr>
            <a:r>
              <a:rPr lang="fr-CH" sz="2000" baseline="30000" dirty="0">
                <a:solidFill>
                  <a:schemeClr val="tx1"/>
                </a:solidFill>
              </a:rPr>
              <a:t>4</a:t>
            </a:r>
            <a:r>
              <a:rPr lang="fr-CH" sz="2000" dirty="0">
                <a:solidFill>
                  <a:schemeClr val="tx1"/>
                </a:solidFill>
              </a:rPr>
              <a:t> Les exigences de promotion sont maintenues</a:t>
            </a:r>
            <a:r>
              <a:rPr lang="fr-CH" sz="2300" dirty="0" smtClean="0">
                <a:solidFill>
                  <a:schemeClr val="tx1"/>
                </a:solidFill>
              </a:rPr>
              <a:t>.</a:t>
            </a:r>
          </a:p>
          <a:p>
            <a:pPr marL="457200" lvl="1" indent="0">
              <a:buNone/>
            </a:pPr>
            <a:endParaRPr lang="fr-CH" sz="1800" dirty="0" smtClean="0">
              <a:solidFill>
                <a:schemeClr val="tx1"/>
              </a:solidFill>
            </a:endParaRPr>
          </a:p>
          <a:p>
            <a:pPr marL="0" lvl="1" indent="0">
              <a:spcAft>
                <a:spcPts val="1200"/>
              </a:spcAft>
              <a:buNone/>
            </a:pPr>
            <a:r>
              <a:rPr lang="fr-CH" sz="2600" b="1" dirty="0" smtClean="0">
                <a:solidFill>
                  <a:schemeClr val="tx1"/>
                </a:solidFill>
              </a:rPr>
              <a:t>Ordonnance de la loi sur l’ES du 27 septembre 2017 </a:t>
            </a:r>
          </a:p>
          <a:p>
            <a:pPr marL="361950" indent="0">
              <a:buNone/>
            </a:pPr>
            <a:r>
              <a:rPr lang="fr-CH" sz="2600" b="1" dirty="0"/>
              <a:t>Art. 18 </a:t>
            </a:r>
            <a:r>
              <a:rPr lang="fr-CH" sz="2600" dirty="0"/>
              <a:t>Conditions de passation particulières des épreuves </a:t>
            </a:r>
            <a:r>
              <a:rPr lang="fr-CH" sz="2600" dirty="0" smtClean="0"/>
              <a:t>– Compensation des </a:t>
            </a:r>
            <a:r>
              <a:rPr lang="fr-CH" sz="2600" dirty="0"/>
              <a:t>désavantages à l’école obligatoire</a:t>
            </a:r>
          </a:p>
          <a:p>
            <a:pPr marL="446088" lvl="1" indent="0">
              <a:buNone/>
            </a:pPr>
            <a:r>
              <a:rPr lang="fr-CH" sz="2000" baseline="30000" dirty="0">
                <a:solidFill>
                  <a:schemeClr val="tx1"/>
                </a:solidFill>
              </a:rPr>
              <a:t>1</a:t>
            </a:r>
            <a:r>
              <a:rPr lang="fr-CH" sz="2000" dirty="0">
                <a:solidFill>
                  <a:schemeClr val="tx1"/>
                </a:solidFill>
              </a:rPr>
              <a:t> Les élèves de l’école obligatoire présentant des besoins particuliers </a:t>
            </a:r>
            <a:r>
              <a:rPr lang="fr-CH" sz="2000" dirty="0" smtClean="0">
                <a:solidFill>
                  <a:schemeClr val="tx1"/>
                </a:solidFill>
              </a:rPr>
              <a:t>reconnus peuvent </a:t>
            </a:r>
            <a:r>
              <a:rPr lang="fr-CH" sz="2000" dirty="0">
                <a:solidFill>
                  <a:schemeClr val="tx1"/>
                </a:solidFill>
              </a:rPr>
              <a:t>bénéficier de conditions particulières de passation des examens, </a:t>
            </a:r>
            <a:r>
              <a:rPr lang="fr-CH" sz="2000" dirty="0" smtClean="0">
                <a:solidFill>
                  <a:schemeClr val="tx1"/>
                </a:solidFill>
              </a:rPr>
              <a:t>telles que </a:t>
            </a:r>
            <a:r>
              <a:rPr lang="fr-CH" sz="2000" dirty="0">
                <a:solidFill>
                  <a:schemeClr val="tx1"/>
                </a:solidFill>
              </a:rPr>
              <a:t>prévues dans l’ordonnance relative à l’évaluation du travail des </a:t>
            </a:r>
            <a:r>
              <a:rPr lang="fr-CH" sz="2000" dirty="0" smtClean="0">
                <a:solidFill>
                  <a:schemeClr val="tx1"/>
                </a:solidFill>
              </a:rPr>
              <a:t>élèves à </a:t>
            </a:r>
            <a:r>
              <a:rPr lang="fr-CH" sz="2000" dirty="0">
                <a:solidFill>
                  <a:schemeClr val="tx1"/>
                </a:solidFill>
              </a:rPr>
              <a:t>l’école obligatoire du </a:t>
            </a:r>
            <a:r>
              <a:rPr lang="fr-CH" sz="2000" dirty="0" smtClean="0">
                <a:solidFill>
                  <a:schemeClr val="tx1"/>
                </a:solidFill>
              </a:rPr>
              <a:t/>
            </a:r>
            <a:br>
              <a:rPr lang="fr-CH" sz="2000" dirty="0" smtClean="0">
                <a:solidFill>
                  <a:schemeClr val="tx1"/>
                </a:solidFill>
              </a:rPr>
            </a:br>
            <a:r>
              <a:rPr lang="fr-CH" sz="2000" dirty="0" smtClean="0">
                <a:solidFill>
                  <a:schemeClr val="tx1"/>
                </a:solidFill>
              </a:rPr>
              <a:t>17 </a:t>
            </a:r>
            <a:r>
              <a:rPr lang="fr-CH" sz="2000" dirty="0">
                <a:solidFill>
                  <a:schemeClr val="tx1"/>
                </a:solidFill>
              </a:rPr>
              <a:t>juin 2015</a:t>
            </a:r>
            <a:r>
              <a:rPr lang="fr-CH" sz="2000" dirty="0" smtClean="0">
                <a:solidFill>
                  <a:schemeClr val="tx1"/>
                </a:solidFill>
              </a:rPr>
              <a:t>.</a:t>
            </a:r>
          </a:p>
          <a:p>
            <a:pPr marL="0" indent="0">
              <a:buNone/>
            </a:pPr>
            <a:endParaRPr lang="fr-CH" b="1" dirty="0" smtClean="0"/>
          </a:p>
          <a:p>
            <a:pPr marL="0" indent="0">
              <a:spcAft>
                <a:spcPts val="1200"/>
              </a:spcAft>
              <a:buNone/>
            </a:pPr>
            <a:r>
              <a:rPr lang="fr-CH" sz="2600" b="1" dirty="0" smtClean="0"/>
              <a:t>Directives</a:t>
            </a:r>
            <a:endParaRPr lang="fr-CH" sz="2600" b="1" dirty="0"/>
          </a:p>
          <a:p>
            <a:pPr lvl="1">
              <a:buFont typeface="Wingdings" panose="05000000000000000000" pitchFamily="2" charset="2"/>
              <a:buChar char="§"/>
            </a:pPr>
            <a:r>
              <a:rPr lang="fr-CH" dirty="0">
                <a:hlinkClick r:id="rId3"/>
              </a:rPr>
              <a:t>Directives du 20 novembre 2015 relatives à des mesures particulières pour les enfants souffrant de troubles et de handicaps divers dans les écoles du secondaire II général et </a:t>
            </a:r>
            <a:r>
              <a:rPr lang="fr-CH" dirty="0" smtClean="0">
                <a:hlinkClick r:id="rId3"/>
              </a:rPr>
              <a:t>professionnel</a:t>
            </a:r>
            <a:endParaRPr lang="fr-CH" dirty="0"/>
          </a:p>
          <a:p>
            <a:pPr lvl="1">
              <a:buFont typeface="Wingdings" panose="05000000000000000000" pitchFamily="2" charset="2"/>
              <a:buChar char="§"/>
            </a:pPr>
            <a:r>
              <a:rPr lang="fr-CH" dirty="0">
                <a:hlinkClick r:id="rId4"/>
              </a:rPr>
              <a:t>Directives du 23 mars 2017 </a:t>
            </a:r>
            <a:r>
              <a:rPr lang="fr-CH" dirty="0" smtClean="0">
                <a:hlinkClick r:id="rId4"/>
              </a:rPr>
              <a:t>relatives </a:t>
            </a:r>
            <a:r>
              <a:rPr lang="fr-CH" dirty="0">
                <a:hlinkClick r:id="rId4"/>
              </a:rPr>
              <a:t>à des mesures scolaires particulières pour les enfants souffrant de troubles et handicaps divers dans la scolarité obligatoire</a:t>
            </a:r>
            <a:endParaRPr lang="fr-CH" dirty="0"/>
          </a:p>
          <a:p>
            <a:pPr>
              <a:lnSpc>
                <a:spcPct val="110000"/>
              </a:lnSpc>
              <a:spcBef>
                <a:spcPts val="0"/>
              </a:spcBef>
              <a:spcAft>
                <a:spcPts val="0"/>
              </a:spcAft>
              <a:buFont typeface="Wingdings" panose="05000000000000000000" pitchFamily="2" charset="2"/>
              <a:buChar char="§"/>
            </a:pPr>
            <a:endParaRPr lang="fr-CH" sz="2300" dirty="0" smtClean="0">
              <a:solidFill>
                <a:schemeClr val="tx1"/>
              </a:solidFill>
            </a:endParaRPr>
          </a:p>
          <a:p>
            <a:pPr>
              <a:buFont typeface="Wingdings" panose="05000000000000000000" pitchFamily="2" charset="2"/>
              <a:buChar char="§"/>
            </a:pPr>
            <a:endParaRPr lang="fr-CH" dirty="0" smtClean="0">
              <a:solidFill>
                <a:srgbClr val="FF0000"/>
              </a:solidFill>
            </a:endParaRPr>
          </a:p>
          <a:p>
            <a:pPr>
              <a:buFont typeface="Wingdings" panose="05000000000000000000" pitchFamily="2" charset="2"/>
              <a:buChar char="§"/>
            </a:pPr>
            <a:endParaRPr lang="fr-CH" dirty="0" smtClean="0">
              <a:solidFill>
                <a:srgbClr val="FF0000"/>
              </a:solidFill>
            </a:endParaRPr>
          </a:p>
          <a:p>
            <a:pPr marL="0" indent="0">
              <a:buNone/>
            </a:pPr>
            <a:endParaRPr lang="fr-CH" dirty="0"/>
          </a:p>
        </p:txBody>
      </p:sp>
      <p:sp>
        <p:nvSpPr>
          <p:cNvPr id="4" name="Rectangle 3"/>
          <p:cNvSpPr>
            <a:spLocks noGrp="1" noChangeArrowheads="1"/>
          </p:cNvSpPr>
          <p:nvPr/>
        </p:nvSpPr>
        <p:spPr bwMode="auto">
          <a:xfrm>
            <a:off x="678932" y="6463901"/>
            <a:ext cx="76168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CH"/>
            </a:defPPr>
            <a:lvl1pPr algn="l" rtl="0" eaLnBrk="1" fontAlgn="base" hangingPunct="1">
              <a:spcBef>
                <a:spcPct val="0"/>
              </a:spcBef>
              <a:spcAft>
                <a:spcPct val="0"/>
              </a:spcAft>
              <a:defRPr sz="1000" b="1" kern="1200">
                <a:solidFill>
                  <a:schemeClr val="bg1">
                    <a:lumMod val="95000"/>
                  </a:schemeClr>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fr-CH" altLang="fr-FR" sz="1600" dirty="0" smtClean="0">
                <a:solidFill>
                  <a:schemeClr val="bg1"/>
                </a:solidFill>
              </a:rPr>
              <a:t>Office de l’enseignement spécialisé (OES)</a:t>
            </a:r>
            <a:endParaRPr lang="fr-CH" altLang="fr-FR" sz="1600" dirty="0">
              <a:solidFill>
                <a:schemeClr val="bg1"/>
              </a:solidFill>
            </a:endParaRPr>
          </a:p>
        </p:txBody>
      </p:sp>
    </p:spTree>
    <p:extLst>
      <p:ext uri="{BB962C8B-B14F-4D97-AF65-F5344CB8AC3E}">
        <p14:creationId xmlns:p14="http://schemas.microsoft.com/office/powerpoint/2010/main" val="132485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8935" y="-170597"/>
            <a:ext cx="10401993" cy="1450757"/>
          </a:xfrm>
        </p:spPr>
        <p:txBody>
          <a:bodyPr>
            <a:normAutofit/>
          </a:bodyPr>
          <a:lstStyle/>
          <a:p>
            <a:r>
              <a:rPr lang="fr-CH" dirty="0" smtClean="0"/>
              <a:t>Décision formelle de la direction d’école</a:t>
            </a:r>
            <a:endParaRPr lang="fr-CH" dirty="0"/>
          </a:p>
        </p:txBody>
      </p:sp>
      <p:sp>
        <p:nvSpPr>
          <p:cNvPr id="3" name="Espace réservé du contenu 2"/>
          <p:cNvSpPr>
            <a:spLocks noGrp="1"/>
          </p:cNvSpPr>
          <p:nvPr>
            <p:ph idx="1"/>
          </p:nvPr>
        </p:nvSpPr>
        <p:spPr>
          <a:xfrm>
            <a:off x="788935" y="1280160"/>
            <a:ext cx="11158423" cy="5024387"/>
          </a:xfrm>
        </p:spPr>
        <p:txBody>
          <a:bodyPr>
            <a:normAutofit/>
          </a:bodyPr>
          <a:lstStyle/>
          <a:p>
            <a:pPr>
              <a:spcAft>
                <a:spcPts val="300"/>
              </a:spcAft>
            </a:pPr>
            <a:r>
              <a:rPr lang="fr-CH" dirty="0" smtClean="0"/>
              <a:t>Figure dans le dossier d’évaluation</a:t>
            </a:r>
          </a:p>
          <a:p>
            <a:pPr>
              <a:spcAft>
                <a:spcPts val="300"/>
              </a:spcAft>
            </a:pPr>
            <a:r>
              <a:rPr lang="fr-CH" dirty="0" smtClean="0"/>
              <a:t>Ne figure pas dans le livret scolaire + aucune mention dans livret scolaire</a:t>
            </a:r>
          </a:p>
          <a:p>
            <a:pPr>
              <a:spcAft>
                <a:spcPts val="300"/>
              </a:spcAft>
            </a:pPr>
            <a:r>
              <a:rPr lang="fr-CH" dirty="0" smtClean="0"/>
              <a:t>Contient uniquement les mesures de compensation décidées (et pas les mesures de différenciation)</a:t>
            </a:r>
          </a:p>
          <a:p>
            <a:pPr>
              <a:spcAft>
                <a:spcPts val="300"/>
              </a:spcAft>
            </a:pPr>
            <a:r>
              <a:rPr lang="fr-CH" dirty="0" smtClean="0"/>
              <a:t>Est également applicable pour les examens annuels</a:t>
            </a:r>
          </a:p>
          <a:p>
            <a:pPr>
              <a:spcAft>
                <a:spcPts val="300"/>
              </a:spcAft>
            </a:pPr>
            <a:r>
              <a:rPr lang="fr-CH" dirty="0" smtClean="0"/>
              <a:t>Doit respecter le principe de proportionnalité</a:t>
            </a:r>
          </a:p>
          <a:p>
            <a:pPr>
              <a:spcAft>
                <a:spcPts val="300"/>
              </a:spcAft>
            </a:pPr>
            <a:r>
              <a:rPr lang="fr-CH" dirty="0" smtClean="0"/>
              <a:t>L’efficacité des aménagements choisis doit être réévaluée par l’enseignant… </a:t>
            </a:r>
          </a:p>
          <a:p>
            <a:pPr>
              <a:spcAft>
                <a:spcPts val="300"/>
              </a:spcAft>
            </a:pPr>
            <a:r>
              <a:rPr lang="fr-CH" dirty="0" smtClean="0"/>
              <a:t>Privilégier la qualité à la quantité </a:t>
            </a:r>
          </a:p>
          <a:p>
            <a:r>
              <a:rPr lang="fr-CH" dirty="0" smtClean="0"/>
              <a:t>Privilégier les aménagements qui favorisent l’autonomie de l’élève/étudiant</a:t>
            </a:r>
          </a:p>
          <a:p>
            <a:pPr algn="ctr"/>
            <a:endParaRPr lang="fr-CH" dirty="0" smtClean="0"/>
          </a:p>
          <a:p>
            <a:pPr algn="ctr"/>
            <a:endParaRPr lang="fr-CH" dirty="0" smtClean="0"/>
          </a:p>
          <a:p>
            <a:pPr algn="ctr"/>
            <a:endParaRPr lang="fr-CH" dirty="0" smtClean="0"/>
          </a:p>
          <a:p>
            <a:pPr algn="ctr"/>
            <a:endParaRPr lang="fr-CH" dirty="0" smtClean="0"/>
          </a:p>
          <a:p>
            <a:pPr algn="ctr"/>
            <a:endParaRPr lang="fr-CH" b="1" dirty="0" smtClean="0"/>
          </a:p>
          <a:p>
            <a:endParaRPr lang="fr-CH" dirty="0" smtClean="0"/>
          </a:p>
          <a:p>
            <a:pPr marL="0" indent="0">
              <a:buNone/>
            </a:pPr>
            <a:endParaRPr lang="fr-CH" dirty="0" smtClean="0"/>
          </a:p>
          <a:p>
            <a:endParaRPr lang="fr-CH" dirty="0"/>
          </a:p>
        </p:txBody>
      </p:sp>
      <p:sp>
        <p:nvSpPr>
          <p:cNvPr id="4" name="Rectangle 3"/>
          <p:cNvSpPr>
            <a:spLocks noGrp="1" noChangeArrowheads="1"/>
          </p:cNvSpPr>
          <p:nvPr/>
        </p:nvSpPr>
        <p:spPr bwMode="auto">
          <a:xfrm>
            <a:off x="678932" y="6463901"/>
            <a:ext cx="76168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CH"/>
            </a:defPPr>
            <a:lvl1pPr algn="l" rtl="0" eaLnBrk="1" fontAlgn="base" hangingPunct="1">
              <a:spcBef>
                <a:spcPct val="0"/>
              </a:spcBef>
              <a:spcAft>
                <a:spcPct val="0"/>
              </a:spcAft>
              <a:defRPr sz="1000" b="1" kern="1200">
                <a:solidFill>
                  <a:schemeClr val="bg1">
                    <a:lumMod val="95000"/>
                  </a:schemeClr>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fr-CH" altLang="fr-FR" sz="1600" dirty="0" smtClean="0">
                <a:solidFill>
                  <a:schemeClr val="bg1"/>
                </a:solidFill>
              </a:rPr>
              <a:t>Office de l’enseignement spécialisé (OES)</a:t>
            </a:r>
            <a:endParaRPr lang="fr-CH" altLang="fr-FR" sz="1600" dirty="0">
              <a:solidFill>
                <a:schemeClr val="bg1"/>
              </a:solidFill>
            </a:endParaRPr>
          </a:p>
        </p:txBody>
      </p:sp>
    </p:spTree>
    <p:extLst>
      <p:ext uri="{BB962C8B-B14F-4D97-AF65-F5344CB8AC3E}">
        <p14:creationId xmlns:p14="http://schemas.microsoft.com/office/powerpoint/2010/main" val="349041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7600" y="777472"/>
            <a:ext cx="10760364" cy="1117716"/>
          </a:xfrm>
        </p:spPr>
        <p:txBody>
          <a:bodyPr>
            <a:noAutofit/>
          </a:bodyPr>
          <a:lstStyle/>
          <a:p>
            <a:pPr algn="ctr"/>
            <a:r>
              <a:rPr lang="fr-FR" sz="3600" dirty="0" smtClean="0"/>
              <a:t>Différentes possibilités de compenser les désavantages</a:t>
            </a:r>
            <a:endParaRPr lang="fr-FR" sz="3600" dirty="0"/>
          </a:p>
        </p:txBody>
      </p:sp>
      <p:sp>
        <p:nvSpPr>
          <p:cNvPr id="3" name="Espace réservé du contenu 2"/>
          <p:cNvSpPr>
            <a:spLocks noGrp="1"/>
          </p:cNvSpPr>
          <p:nvPr>
            <p:ph idx="1"/>
          </p:nvPr>
        </p:nvSpPr>
        <p:spPr>
          <a:xfrm>
            <a:off x="1139408" y="1895188"/>
            <a:ext cx="10738556" cy="4337171"/>
          </a:xfrm>
        </p:spPr>
        <p:txBody>
          <a:bodyPr/>
          <a:lstStyle/>
          <a:p>
            <a:pPr marL="0" indent="0">
              <a:buNone/>
            </a:pPr>
            <a:r>
              <a:rPr lang="fr-CH" dirty="0" smtClean="0"/>
              <a:t> </a:t>
            </a:r>
            <a:endParaRPr lang="fr-CH" dirty="0"/>
          </a:p>
          <a:p>
            <a:pPr marL="0" indent="0">
              <a:buNone/>
            </a:pPr>
            <a:r>
              <a:rPr lang="fr-CH" sz="2800" dirty="0" smtClean="0"/>
              <a:t>1. Aménagements de la durée</a:t>
            </a:r>
            <a:endParaRPr lang="fr-CH" sz="2800" dirty="0"/>
          </a:p>
          <a:p>
            <a:pPr marL="0" indent="0">
              <a:buNone/>
            </a:pPr>
            <a:r>
              <a:rPr lang="fr-CH" sz="2800" dirty="0" smtClean="0"/>
              <a:t>2. Mise à disposition d’outils de travail spécifiques, d’aides techniques</a:t>
            </a:r>
          </a:p>
          <a:p>
            <a:pPr marL="0" indent="0">
              <a:buNone/>
            </a:pPr>
            <a:r>
              <a:rPr lang="fr-CH" sz="2800" dirty="0" smtClean="0"/>
              <a:t>3. Assistance individuelle</a:t>
            </a:r>
          </a:p>
          <a:p>
            <a:endParaRPr lang="fr-FR" dirty="0"/>
          </a:p>
        </p:txBody>
      </p:sp>
      <p:sp>
        <p:nvSpPr>
          <p:cNvPr id="4" name="Rectangle 3"/>
          <p:cNvSpPr>
            <a:spLocks noGrp="1" noChangeArrowheads="1"/>
          </p:cNvSpPr>
          <p:nvPr/>
        </p:nvSpPr>
        <p:spPr bwMode="auto">
          <a:xfrm>
            <a:off x="678932" y="6463901"/>
            <a:ext cx="76168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CH"/>
            </a:defPPr>
            <a:lvl1pPr algn="l" rtl="0" eaLnBrk="1" fontAlgn="base" hangingPunct="1">
              <a:spcBef>
                <a:spcPct val="0"/>
              </a:spcBef>
              <a:spcAft>
                <a:spcPct val="0"/>
              </a:spcAft>
              <a:defRPr sz="1000" b="1" kern="1200">
                <a:solidFill>
                  <a:schemeClr val="bg1">
                    <a:lumMod val="95000"/>
                  </a:schemeClr>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fr-CH" altLang="fr-FR" sz="1600" dirty="0" smtClean="0">
                <a:solidFill>
                  <a:schemeClr val="bg1"/>
                </a:solidFill>
              </a:rPr>
              <a:t>Office de l’enseignement spécialisé (OES)</a:t>
            </a:r>
            <a:endParaRPr lang="fr-CH" altLang="fr-FR" sz="1600" dirty="0">
              <a:solidFill>
                <a:schemeClr val="bg1"/>
              </a:solidFill>
            </a:endParaRPr>
          </a:p>
        </p:txBody>
      </p:sp>
    </p:spTree>
    <p:extLst>
      <p:ext uri="{BB962C8B-B14F-4D97-AF65-F5344CB8AC3E}">
        <p14:creationId xmlns:p14="http://schemas.microsoft.com/office/powerpoint/2010/main" val="265628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4.xml><?xml version="1.0" encoding="utf-8"?>
<p:tagLst xmlns:a="http://schemas.openxmlformats.org/drawingml/2006/main" xmlns:r="http://schemas.openxmlformats.org/officeDocument/2006/relationships" xmlns:p="http://schemas.openxmlformats.org/presentationml/2006/main">
  <p:tag name="NUM" val="14"/>
</p:tagLst>
</file>

<file path=ppt/tags/tag15.xml><?xml version="1.0" encoding="utf-8"?>
<p:tagLst xmlns:a="http://schemas.openxmlformats.org/drawingml/2006/main" xmlns:r="http://schemas.openxmlformats.org/officeDocument/2006/relationships" xmlns:p="http://schemas.openxmlformats.org/presentationml/2006/main">
  <p:tag name="NUM" val="15"/>
</p:tagLst>
</file>

<file path=ppt/tags/tag16.xml><?xml version="1.0" encoding="utf-8"?>
<p:tagLst xmlns:a="http://schemas.openxmlformats.org/drawingml/2006/main" xmlns:r="http://schemas.openxmlformats.org/officeDocument/2006/relationships" xmlns:p="http://schemas.openxmlformats.org/presentationml/2006/main">
  <p:tag name="NUM" val="16"/>
</p:tagLst>
</file>

<file path=ppt/tags/tag17.xml><?xml version="1.0" encoding="utf-8"?>
<p:tagLst xmlns:a="http://schemas.openxmlformats.org/drawingml/2006/main" xmlns:r="http://schemas.openxmlformats.org/officeDocument/2006/relationships" xmlns:p="http://schemas.openxmlformats.org/presentationml/2006/main">
  <p:tag name="NUM" val="17"/>
</p:tagLst>
</file>

<file path=ppt/tags/tag18.xml><?xml version="1.0" encoding="utf-8"?>
<p:tagLst xmlns:a="http://schemas.openxmlformats.org/drawingml/2006/main" xmlns:r="http://schemas.openxmlformats.org/officeDocument/2006/relationships" xmlns:p="http://schemas.openxmlformats.org/presentationml/2006/main">
  <p:tag name="NUM" val="18"/>
</p:tagLst>
</file>

<file path=ppt/tags/tag19.xml><?xml version="1.0" encoding="utf-8"?>
<p:tagLst xmlns:a="http://schemas.openxmlformats.org/drawingml/2006/main" xmlns:r="http://schemas.openxmlformats.org/officeDocument/2006/relationships" xmlns:p="http://schemas.openxmlformats.org/presentationml/2006/main">
  <p:tag name="NUM" val="1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0"/>
</p:tagLst>
</file>

<file path=ppt/tags/tag21.xml><?xml version="1.0" encoding="utf-8"?>
<p:tagLst xmlns:a="http://schemas.openxmlformats.org/drawingml/2006/main" xmlns:r="http://schemas.openxmlformats.org/officeDocument/2006/relationships" xmlns:p="http://schemas.openxmlformats.org/presentationml/2006/main">
  <p:tag name="NUM" val="21"/>
</p:tagLst>
</file>

<file path=ppt/tags/tag22.xml><?xml version="1.0" encoding="utf-8"?>
<p:tagLst xmlns:a="http://schemas.openxmlformats.org/drawingml/2006/main" xmlns:r="http://schemas.openxmlformats.org/officeDocument/2006/relationships" xmlns:p="http://schemas.openxmlformats.org/presentationml/2006/main">
  <p:tag name="NUM" val="22"/>
</p:tagLst>
</file>

<file path=ppt/tags/tag23.xml><?xml version="1.0" encoding="utf-8"?>
<p:tagLst xmlns:a="http://schemas.openxmlformats.org/drawingml/2006/main" xmlns:r="http://schemas.openxmlformats.org/officeDocument/2006/relationships" xmlns:p="http://schemas.openxmlformats.org/presentationml/2006/main">
  <p:tag name="NUM" val="23"/>
</p:tagLst>
</file>

<file path=ppt/tags/tag24.xml><?xml version="1.0" encoding="utf-8"?>
<p:tagLst xmlns:a="http://schemas.openxmlformats.org/drawingml/2006/main" xmlns:r="http://schemas.openxmlformats.org/officeDocument/2006/relationships" xmlns:p="http://schemas.openxmlformats.org/presentationml/2006/main">
  <p:tag name="NUM" val="24"/>
</p:tagLst>
</file>

<file path=ppt/tags/tag25.xml><?xml version="1.0" encoding="utf-8"?>
<p:tagLst xmlns:a="http://schemas.openxmlformats.org/drawingml/2006/main" xmlns:r="http://schemas.openxmlformats.org/officeDocument/2006/relationships" xmlns:p="http://schemas.openxmlformats.org/presentationml/2006/main">
  <p:tag name="NUM" val="25"/>
</p:tagLst>
</file>

<file path=ppt/tags/tag26.xml><?xml version="1.0" encoding="utf-8"?>
<p:tagLst xmlns:a="http://schemas.openxmlformats.org/drawingml/2006/main" xmlns:r="http://schemas.openxmlformats.org/officeDocument/2006/relationships" xmlns:p="http://schemas.openxmlformats.org/presentationml/2006/main">
  <p:tag name="NUM" val="26"/>
</p:tagLst>
</file>

<file path=ppt/tags/tag27.xml><?xml version="1.0" encoding="utf-8"?>
<p:tagLst xmlns:a="http://schemas.openxmlformats.org/drawingml/2006/main" xmlns:r="http://schemas.openxmlformats.org/officeDocument/2006/relationships" xmlns:p="http://schemas.openxmlformats.org/presentationml/2006/main">
  <p:tag name="NUM" val="27"/>
</p:tagLst>
</file>

<file path=ppt/tags/tag28.xml><?xml version="1.0" encoding="utf-8"?>
<p:tagLst xmlns:a="http://schemas.openxmlformats.org/drawingml/2006/main" xmlns:r="http://schemas.openxmlformats.org/officeDocument/2006/relationships" xmlns:p="http://schemas.openxmlformats.org/presentationml/2006/main">
  <p:tag name="NUM" val="28"/>
</p:tagLst>
</file>

<file path=ppt/tags/tag29.xml><?xml version="1.0" encoding="utf-8"?>
<p:tagLst xmlns:a="http://schemas.openxmlformats.org/drawingml/2006/main" xmlns:r="http://schemas.openxmlformats.org/officeDocument/2006/relationships" xmlns:p="http://schemas.openxmlformats.org/presentationml/2006/main">
  <p:tag name="NUM" val="29"/>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0"/>
</p:tagLst>
</file>

<file path=ppt/tags/tag31.xml><?xml version="1.0" encoding="utf-8"?>
<p:tagLst xmlns:a="http://schemas.openxmlformats.org/drawingml/2006/main" xmlns:r="http://schemas.openxmlformats.org/officeDocument/2006/relationships" xmlns:p="http://schemas.openxmlformats.org/presentationml/2006/main">
  <p:tag name="NUM" val="31"/>
</p:tagLst>
</file>

<file path=ppt/tags/tag32.xml><?xml version="1.0" encoding="utf-8"?>
<p:tagLst xmlns:a="http://schemas.openxmlformats.org/drawingml/2006/main" xmlns:r="http://schemas.openxmlformats.org/officeDocument/2006/relationships" xmlns:p="http://schemas.openxmlformats.org/presentationml/2006/main">
  <p:tag name="NUM" val="32"/>
</p:tagLst>
</file>

<file path=ppt/tags/tag33.xml><?xml version="1.0" encoding="utf-8"?>
<p:tagLst xmlns:a="http://schemas.openxmlformats.org/drawingml/2006/main" xmlns:r="http://schemas.openxmlformats.org/officeDocument/2006/relationships" xmlns:p="http://schemas.openxmlformats.org/presentationml/2006/main">
  <p:tag name="NUM" val="33"/>
</p:tagLst>
</file>

<file path=ppt/tags/tag34.xml><?xml version="1.0" encoding="utf-8"?>
<p:tagLst xmlns:a="http://schemas.openxmlformats.org/drawingml/2006/main" xmlns:r="http://schemas.openxmlformats.org/officeDocument/2006/relationships" xmlns:p="http://schemas.openxmlformats.org/presentationml/2006/main">
  <p:tag name="NUM" val="34"/>
</p:tagLst>
</file>

<file path=ppt/tags/tag35.xml><?xml version="1.0" encoding="utf-8"?>
<p:tagLst xmlns:a="http://schemas.openxmlformats.org/drawingml/2006/main" xmlns:r="http://schemas.openxmlformats.org/officeDocument/2006/relationships" xmlns:p="http://schemas.openxmlformats.org/presentationml/2006/main">
  <p:tag name="NUM" val="35"/>
</p:tagLst>
</file>

<file path=ppt/tags/tag36.xml><?xml version="1.0" encoding="utf-8"?>
<p:tagLst xmlns:a="http://schemas.openxmlformats.org/drawingml/2006/main" xmlns:r="http://schemas.openxmlformats.org/officeDocument/2006/relationships" xmlns:p="http://schemas.openxmlformats.org/presentationml/2006/main">
  <p:tag name="NUM" val="36"/>
</p:tagLst>
</file>

<file path=ppt/tags/tag37.xml><?xml version="1.0" encoding="utf-8"?>
<p:tagLst xmlns:a="http://schemas.openxmlformats.org/drawingml/2006/main" xmlns:r="http://schemas.openxmlformats.org/officeDocument/2006/relationships" xmlns:p="http://schemas.openxmlformats.org/presentationml/2006/main">
  <p:tag name="NUM" val="37"/>
</p:tagLst>
</file>

<file path=ppt/tags/tag38.xml><?xml version="1.0" encoding="utf-8"?>
<p:tagLst xmlns:a="http://schemas.openxmlformats.org/drawingml/2006/main" xmlns:r="http://schemas.openxmlformats.org/officeDocument/2006/relationships" xmlns:p="http://schemas.openxmlformats.org/presentationml/2006/main">
  <p:tag name="NUM" val="38"/>
</p:tagLst>
</file>

<file path=ppt/tags/tag39.xml><?xml version="1.0" encoding="utf-8"?>
<p:tagLst xmlns:a="http://schemas.openxmlformats.org/drawingml/2006/main" xmlns:r="http://schemas.openxmlformats.org/officeDocument/2006/relationships" xmlns:p="http://schemas.openxmlformats.org/presentationml/2006/main">
  <p:tag name="NUM" val="39"/>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40"/>
</p:tagLst>
</file>

<file path=ppt/tags/tag41.xml><?xml version="1.0" encoding="utf-8"?>
<p:tagLst xmlns:a="http://schemas.openxmlformats.org/drawingml/2006/main" xmlns:r="http://schemas.openxmlformats.org/officeDocument/2006/relationships" xmlns:p="http://schemas.openxmlformats.org/presentationml/2006/main">
  <p:tag name="NUM" val="41"/>
</p:tagLst>
</file>

<file path=ppt/tags/tag42.xml><?xml version="1.0" encoding="utf-8"?>
<p:tagLst xmlns:a="http://schemas.openxmlformats.org/drawingml/2006/main" xmlns:r="http://schemas.openxmlformats.org/officeDocument/2006/relationships" xmlns:p="http://schemas.openxmlformats.org/presentationml/2006/main">
  <p:tag name="NUM" val="42"/>
</p:tagLst>
</file>

<file path=ppt/tags/tag43.xml><?xml version="1.0" encoding="utf-8"?>
<p:tagLst xmlns:a="http://schemas.openxmlformats.org/drawingml/2006/main" xmlns:r="http://schemas.openxmlformats.org/officeDocument/2006/relationships" xmlns:p="http://schemas.openxmlformats.org/presentationml/2006/main">
  <p:tag name="NUM" val="43"/>
</p:tagLst>
</file>

<file path=ppt/tags/tag44.xml><?xml version="1.0" encoding="utf-8"?>
<p:tagLst xmlns:a="http://schemas.openxmlformats.org/drawingml/2006/main" xmlns:r="http://schemas.openxmlformats.org/officeDocument/2006/relationships" xmlns:p="http://schemas.openxmlformats.org/presentationml/2006/main">
  <p:tag name="NUM" val="4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MODELE_VS">
  <a:themeElements>
    <a:clrScheme name="MODELE_V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ELE_V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ELE_V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E_V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E_V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E_V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E_V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E_V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E_V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E_V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E_V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E_V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E_V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E_V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20180718 Modèle PPT ligne graphique</Template>
  <TotalTime>0</TotalTime>
  <Words>1416</Words>
  <Application>Microsoft Office PowerPoint</Application>
  <PresentationFormat>Widescreen</PresentationFormat>
  <Paragraphs>210</Paragraphs>
  <Slides>17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ＭＳ Ｐゴシック</vt:lpstr>
      <vt:lpstr>Arial</vt:lpstr>
      <vt:lpstr>Calibri</vt:lpstr>
      <vt:lpstr>Tahoma</vt:lpstr>
      <vt:lpstr>Wingdings</vt:lpstr>
      <vt:lpstr>MODELE_VS</vt:lpstr>
      <vt:lpstr>Compensation des désavantages &amp; différenciation : l’enseignant spécialisé à la croisée des chemins</vt:lpstr>
      <vt:lpstr>La prise en charge des barrières à l’apprentissage ne nécessitent pas de diagnostic </vt:lpstr>
      <vt:lpstr>PowerPoint Presentation</vt:lpstr>
      <vt:lpstr> 5 concepts</vt:lpstr>
      <vt:lpstr>Compensation des désavantages : Définition et valeurs</vt:lpstr>
      <vt:lpstr>PowerPoint Presentation</vt:lpstr>
      <vt:lpstr>Bases juridiques cantonales</vt:lpstr>
      <vt:lpstr>Décision formelle de la direction d’école</vt:lpstr>
      <vt:lpstr>Différentes possibilités de compenser les désavantages</vt:lpstr>
      <vt:lpstr>Selon les cycles</vt:lpstr>
      <vt:lpstr>PowerPoint Presentation</vt:lpstr>
      <vt:lpstr>L’enseignant spécialisé ne pourra pas :</vt:lpstr>
      <vt:lpstr>PowerPoint Presentation</vt:lpstr>
      <vt:lpstr>Principes de l’ES en scolarité obligatoire</vt:lpstr>
      <vt:lpstr>L’enseignant spécialisé doit pouvoir : </vt:lpstr>
      <vt:lpstr> L’enseignant spécialisé doit pouvoir (et oui, encore…) :</vt:lpstr>
      <vt:lpstr>PowerPoint Presentation</vt:lpstr>
    </vt:vector>
  </TitlesOfParts>
  <Company>Etat du Valais - Staat Wallis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Compensation des désavantages &amp; différenciation : l’enseignant spécialisé à la croisée des chemins</dc:title>
  <dc:creator>Guy DAYER</dc:creator>
  <cp:lastModifiedBy>welcome</cp:lastModifiedBy>
  <cp:revision>49</cp:revision>
  <cp:lastPrinted>2019-10-17T09:16:27Z</cp:lastPrinted>
  <dcterms:created xsi:type="dcterms:W3CDTF">2019-10-17T05:32:24Z</dcterms:created>
  <dcterms:modified xsi:type="dcterms:W3CDTF">2019-11-16T07:10:10Z</dcterms:modified>
</cp:coreProperties>
</file>